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60" r:id="rId3"/>
    <p:sldId id="259" r:id="rId4"/>
    <p:sldId id="258" r:id="rId5"/>
    <p:sldId id="271" r:id="rId6"/>
    <p:sldId id="272" r:id="rId7"/>
    <p:sldId id="279" r:id="rId8"/>
    <p:sldId id="280" r:id="rId9"/>
    <p:sldId id="281" r:id="rId10"/>
    <p:sldId id="284" r:id="rId11"/>
    <p:sldId id="285" r:id="rId12"/>
    <p:sldId id="286" r:id="rId13"/>
    <p:sldId id="287" r:id="rId14"/>
    <p:sldId id="317" r:id="rId15"/>
    <p:sldId id="288" r:id="rId16"/>
    <p:sldId id="318" r:id="rId17"/>
    <p:sldId id="319" r:id="rId18"/>
    <p:sldId id="289" r:id="rId19"/>
    <p:sldId id="375" r:id="rId20"/>
    <p:sldId id="320" r:id="rId21"/>
    <p:sldId id="292" r:id="rId22"/>
    <p:sldId id="295" r:id="rId23"/>
    <p:sldId id="296" r:id="rId24"/>
    <p:sldId id="297" r:id="rId25"/>
    <p:sldId id="356" r:id="rId26"/>
    <p:sldId id="357" r:id="rId28"/>
    <p:sldId id="358" r:id="rId29"/>
    <p:sldId id="298" r:id="rId30"/>
    <p:sldId id="283" r:id="rId31"/>
    <p:sldId id="301" r:id="rId32"/>
    <p:sldId id="346" r:id="rId33"/>
    <p:sldId id="347" r:id="rId34"/>
    <p:sldId id="353" r:id="rId35"/>
    <p:sldId id="354" r:id="rId36"/>
    <p:sldId id="348" r:id="rId37"/>
    <p:sldId id="349" r:id="rId38"/>
    <p:sldId id="350" r:id="rId39"/>
    <p:sldId id="351" r:id="rId40"/>
    <p:sldId id="355" r:id="rId41"/>
    <p:sldId id="352" r:id="rId42"/>
    <p:sldId id="303" r:id="rId43"/>
    <p:sldId id="374" r:id="rId44"/>
    <p:sldId id="376" r:id="rId45"/>
    <p:sldId id="377" r:id="rId46"/>
    <p:sldId id="378" r:id="rId47"/>
    <p:sldId id="379" r:id="rId48"/>
    <p:sldId id="380" r:id="rId49"/>
    <p:sldId id="381" r:id="rId50"/>
  </p:sldIdLst>
  <p:sldSz cx="12192000" cy="6858000"/>
  <p:notesSz cx="6858000" cy="9144000"/>
  <p:custDataLst>
    <p:tags r:id="rId5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7" userDrawn="1">
          <p15:clr>
            <a:srgbClr val="A4A3A4"/>
          </p15:clr>
        </p15:guide>
        <p15:guide id="2" pos="233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56E0"/>
    <a:srgbClr val="00B0F0"/>
    <a:srgbClr val="786DCE"/>
    <a:srgbClr val="A962D4"/>
    <a:srgbClr val="660066"/>
    <a:srgbClr val="AB60D3"/>
    <a:srgbClr val="44546A"/>
    <a:srgbClr val="660077"/>
    <a:srgbClr val="42B2E8"/>
    <a:srgbClr val="42B3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>
        <p:scale>
          <a:sx n="210" d="100"/>
          <a:sy n="210" d="100"/>
        </p:scale>
        <p:origin x="390" y="-156"/>
      </p:cViewPr>
      <p:guideLst>
        <p:guide orient="horz" pos="2237"/>
        <p:guide pos="233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4" Type="http://schemas.openxmlformats.org/officeDocument/2006/relationships/tags" Target="tags/tag80.xml"/><Relationship Id="rId53" Type="http://schemas.openxmlformats.org/officeDocument/2006/relationships/tableStyles" Target="tableStyles.xml"/><Relationship Id="rId52" Type="http://schemas.openxmlformats.org/officeDocument/2006/relationships/viewProps" Target="viewProps.xml"/><Relationship Id="rId51" Type="http://schemas.openxmlformats.org/officeDocument/2006/relationships/presProps" Target="presProps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4" Type="http://schemas.openxmlformats.org/officeDocument/2006/relationships/image" Target="../media/image33.wmf"/><Relationship Id="rId3" Type="http://schemas.openxmlformats.org/officeDocument/2006/relationships/image" Target="../media/image32.wmf"/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10.vml.rels><?xml version="1.0" encoding="UTF-8" standalone="yes"?>
<Relationships xmlns="http://schemas.openxmlformats.org/package/2006/relationships"><Relationship Id="rId9" Type="http://schemas.openxmlformats.org/officeDocument/2006/relationships/image" Target="../media/image109.wmf"/><Relationship Id="rId8" Type="http://schemas.openxmlformats.org/officeDocument/2006/relationships/image" Target="../media/image108.wmf"/><Relationship Id="rId7" Type="http://schemas.openxmlformats.org/officeDocument/2006/relationships/image" Target="../media/image107.wmf"/><Relationship Id="rId6" Type="http://schemas.openxmlformats.org/officeDocument/2006/relationships/image" Target="../media/image106.wmf"/><Relationship Id="rId5" Type="http://schemas.openxmlformats.org/officeDocument/2006/relationships/image" Target="../media/image105.wmf"/><Relationship Id="rId4" Type="http://schemas.openxmlformats.org/officeDocument/2006/relationships/image" Target="../media/image104.wmf"/><Relationship Id="rId3" Type="http://schemas.openxmlformats.org/officeDocument/2006/relationships/image" Target="../media/image102.wmf"/><Relationship Id="rId2" Type="http://schemas.openxmlformats.org/officeDocument/2006/relationships/image" Target="../media/image101.wmf"/><Relationship Id="rId10" Type="http://schemas.openxmlformats.org/officeDocument/2006/relationships/image" Target="../media/image110.wmf"/><Relationship Id="rId1" Type="http://schemas.openxmlformats.org/officeDocument/2006/relationships/image" Target="../media/image103.wmf"/></Relationships>
</file>

<file path=ppt/drawings/_rels/vmlDrawing11.vml.rels><?xml version="1.0" encoding="UTF-8" standalone="yes"?>
<Relationships xmlns="http://schemas.openxmlformats.org/package/2006/relationships"><Relationship Id="rId5" Type="http://schemas.openxmlformats.org/officeDocument/2006/relationships/image" Target="../media/image134.wmf"/><Relationship Id="rId4" Type="http://schemas.openxmlformats.org/officeDocument/2006/relationships/image" Target="../media/image133.wmf"/><Relationship Id="rId3" Type="http://schemas.openxmlformats.org/officeDocument/2006/relationships/image" Target="../media/image132.wmf"/><Relationship Id="rId2" Type="http://schemas.openxmlformats.org/officeDocument/2006/relationships/image" Target="../media/image131.wmf"/><Relationship Id="rId1" Type="http://schemas.openxmlformats.org/officeDocument/2006/relationships/image" Target="../media/image130.w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7.wmf"/><Relationship Id="rId2" Type="http://schemas.openxmlformats.org/officeDocument/2006/relationships/image" Target="../media/image136.wmf"/><Relationship Id="rId1" Type="http://schemas.openxmlformats.org/officeDocument/2006/relationships/image" Target="../media/image135.wmf"/></Relationships>
</file>

<file path=ppt/drawings/_rels/vmlDrawing13.vml.rels><?xml version="1.0" encoding="UTF-8" standalone="yes"?>
<Relationships xmlns="http://schemas.openxmlformats.org/package/2006/relationships"><Relationship Id="rId9" Type="http://schemas.openxmlformats.org/officeDocument/2006/relationships/image" Target="../media/image106.wmf"/><Relationship Id="rId8" Type="http://schemas.openxmlformats.org/officeDocument/2006/relationships/image" Target="../media/image105.wmf"/><Relationship Id="rId7" Type="http://schemas.openxmlformats.org/officeDocument/2006/relationships/image" Target="../media/image102.wmf"/><Relationship Id="rId6" Type="http://schemas.openxmlformats.org/officeDocument/2006/relationships/image" Target="../media/image101.wmf"/><Relationship Id="rId5" Type="http://schemas.openxmlformats.org/officeDocument/2006/relationships/image" Target="../media/image100.wmf"/><Relationship Id="rId4" Type="http://schemas.openxmlformats.org/officeDocument/2006/relationships/image" Target="../media/image99.wmf"/><Relationship Id="rId3" Type="http://schemas.openxmlformats.org/officeDocument/2006/relationships/image" Target="../media/image140.wmf"/><Relationship Id="rId2" Type="http://schemas.openxmlformats.org/officeDocument/2006/relationships/image" Target="../media/image139.wmf"/><Relationship Id="rId1" Type="http://schemas.openxmlformats.org/officeDocument/2006/relationships/image" Target="../media/image138.wmf"/></Relationships>
</file>

<file path=ppt/drawings/_rels/vmlDrawing14.vml.rels><?xml version="1.0" encoding="UTF-8" standalone="yes"?>
<Relationships xmlns="http://schemas.openxmlformats.org/package/2006/relationships"><Relationship Id="rId7" Type="http://schemas.openxmlformats.org/officeDocument/2006/relationships/image" Target="../media/image106.wmf"/><Relationship Id="rId6" Type="http://schemas.openxmlformats.org/officeDocument/2006/relationships/image" Target="../media/image105.wmf"/><Relationship Id="rId5" Type="http://schemas.openxmlformats.org/officeDocument/2006/relationships/image" Target="../media/image140.wmf"/><Relationship Id="rId4" Type="http://schemas.openxmlformats.org/officeDocument/2006/relationships/image" Target="../media/image144.wmf"/><Relationship Id="rId3" Type="http://schemas.openxmlformats.org/officeDocument/2006/relationships/image" Target="../media/image143.wmf"/><Relationship Id="rId2" Type="http://schemas.openxmlformats.org/officeDocument/2006/relationships/image" Target="../media/image142.wmf"/><Relationship Id="rId1" Type="http://schemas.openxmlformats.org/officeDocument/2006/relationships/image" Target="../media/image141.wmf"/></Relationships>
</file>

<file path=ppt/drawings/_rels/vmlDrawing15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9.wmf"/><Relationship Id="rId7" Type="http://schemas.openxmlformats.org/officeDocument/2006/relationships/image" Target="../media/image158.wmf"/><Relationship Id="rId6" Type="http://schemas.openxmlformats.org/officeDocument/2006/relationships/image" Target="../media/image157.wmf"/><Relationship Id="rId5" Type="http://schemas.openxmlformats.org/officeDocument/2006/relationships/image" Target="../media/image156.wmf"/><Relationship Id="rId4" Type="http://schemas.openxmlformats.org/officeDocument/2006/relationships/image" Target="../media/image155.wmf"/><Relationship Id="rId3" Type="http://schemas.openxmlformats.org/officeDocument/2006/relationships/image" Target="../media/image154.wmf"/><Relationship Id="rId2" Type="http://schemas.openxmlformats.org/officeDocument/2006/relationships/image" Target="../media/image153.wmf"/><Relationship Id="rId1" Type="http://schemas.openxmlformats.org/officeDocument/2006/relationships/image" Target="../media/image152.wmf"/></Relationships>
</file>

<file path=ppt/drawings/_rels/vmlDrawing16.vml.rels><?xml version="1.0" encoding="UTF-8" standalone="yes"?>
<Relationships xmlns="http://schemas.openxmlformats.org/package/2006/relationships"><Relationship Id="rId4" Type="http://schemas.openxmlformats.org/officeDocument/2006/relationships/image" Target="../media/image33.wmf"/><Relationship Id="rId3" Type="http://schemas.openxmlformats.org/officeDocument/2006/relationships/image" Target="../media/image32.wmf"/><Relationship Id="rId2" Type="http://schemas.openxmlformats.org/officeDocument/2006/relationships/image" Target="../media/image31.wmf"/><Relationship Id="rId1" Type="http://schemas.openxmlformats.org/officeDocument/2006/relationships/image" Target="../media/image3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wmf"/><Relationship Id="rId1" Type="http://schemas.openxmlformats.org/officeDocument/2006/relationships/image" Target="../media/image43.wmf"/></Relationships>
</file>

<file path=ppt/drawings/_rels/vmlDrawing4.vml.rels><?xml version="1.0" encoding="UTF-8" standalone="yes"?>
<Relationships xmlns="http://schemas.openxmlformats.org/package/2006/relationships"><Relationship Id="rId4" Type="http://schemas.openxmlformats.org/officeDocument/2006/relationships/image" Target="../media/image48.wmf"/><Relationship Id="rId3" Type="http://schemas.openxmlformats.org/officeDocument/2006/relationships/image" Target="../media/image47.wmf"/><Relationship Id="rId2" Type="http://schemas.openxmlformats.org/officeDocument/2006/relationships/image" Target="../media/image46.wmf"/><Relationship Id="rId1" Type="http://schemas.openxmlformats.org/officeDocument/2006/relationships/image" Target="../media/image45.wmf"/></Relationships>
</file>

<file path=ppt/drawings/_rels/vmlDrawing5.vml.rels><?xml version="1.0" encoding="UTF-8" standalone="yes"?>
<Relationships xmlns="http://schemas.openxmlformats.org/package/2006/relationships"><Relationship Id="rId9" Type="http://schemas.openxmlformats.org/officeDocument/2006/relationships/image" Target="../media/image69.wmf"/><Relationship Id="rId8" Type="http://schemas.openxmlformats.org/officeDocument/2006/relationships/image" Target="../media/image68.wmf"/><Relationship Id="rId7" Type="http://schemas.openxmlformats.org/officeDocument/2006/relationships/image" Target="../media/image67.wmf"/><Relationship Id="rId6" Type="http://schemas.openxmlformats.org/officeDocument/2006/relationships/image" Target="../media/image66.wmf"/><Relationship Id="rId5" Type="http://schemas.openxmlformats.org/officeDocument/2006/relationships/image" Target="../media/image65.wmf"/><Relationship Id="rId4" Type="http://schemas.openxmlformats.org/officeDocument/2006/relationships/image" Target="../media/image64.wmf"/><Relationship Id="rId3" Type="http://schemas.openxmlformats.org/officeDocument/2006/relationships/image" Target="../media/image63.wmf"/><Relationship Id="rId2" Type="http://schemas.openxmlformats.org/officeDocument/2006/relationships/image" Target="../media/image62.wmf"/><Relationship Id="rId1" Type="http://schemas.openxmlformats.org/officeDocument/2006/relationships/image" Target="../media/image61.wmf"/></Relationships>
</file>

<file path=ppt/drawings/_rels/vmlDrawing6.vml.rels><?xml version="1.0" encoding="UTF-8" standalone="yes"?>
<Relationships xmlns="http://schemas.openxmlformats.org/package/2006/relationships"><Relationship Id="rId9" Type="http://schemas.openxmlformats.org/officeDocument/2006/relationships/image" Target="../media/image77.wmf"/><Relationship Id="rId8" Type="http://schemas.openxmlformats.org/officeDocument/2006/relationships/image" Target="../media/image76.wmf"/><Relationship Id="rId7" Type="http://schemas.openxmlformats.org/officeDocument/2006/relationships/image" Target="../media/image75.wmf"/><Relationship Id="rId6" Type="http://schemas.openxmlformats.org/officeDocument/2006/relationships/image" Target="../media/image74.wmf"/><Relationship Id="rId5" Type="http://schemas.openxmlformats.org/officeDocument/2006/relationships/image" Target="../media/image73.wmf"/><Relationship Id="rId4" Type="http://schemas.openxmlformats.org/officeDocument/2006/relationships/image" Target="../media/image72.wmf"/><Relationship Id="rId3" Type="http://schemas.openxmlformats.org/officeDocument/2006/relationships/image" Target="../media/image61.wmf"/><Relationship Id="rId2" Type="http://schemas.openxmlformats.org/officeDocument/2006/relationships/image" Target="../media/image71.wmf"/><Relationship Id="rId12" Type="http://schemas.openxmlformats.org/officeDocument/2006/relationships/image" Target="../media/image80.wmf"/><Relationship Id="rId11" Type="http://schemas.openxmlformats.org/officeDocument/2006/relationships/image" Target="../media/image79.wmf"/><Relationship Id="rId10" Type="http://schemas.openxmlformats.org/officeDocument/2006/relationships/image" Target="../media/image78.wmf"/><Relationship Id="rId1" Type="http://schemas.openxmlformats.org/officeDocument/2006/relationships/image" Target="../media/image70.wmf"/></Relationships>
</file>

<file path=ppt/drawings/_rels/vmlDrawing7.vml.rels><?xml version="1.0" encoding="UTF-8" standalone="yes"?>
<Relationships xmlns="http://schemas.openxmlformats.org/package/2006/relationships"><Relationship Id="rId9" Type="http://schemas.openxmlformats.org/officeDocument/2006/relationships/image" Target="../media/image88.wmf"/><Relationship Id="rId8" Type="http://schemas.openxmlformats.org/officeDocument/2006/relationships/image" Target="../media/image87.wmf"/><Relationship Id="rId7" Type="http://schemas.openxmlformats.org/officeDocument/2006/relationships/image" Target="../media/image86.wmf"/><Relationship Id="rId6" Type="http://schemas.openxmlformats.org/officeDocument/2006/relationships/image" Target="../media/image85.wmf"/><Relationship Id="rId5" Type="http://schemas.openxmlformats.org/officeDocument/2006/relationships/image" Target="../media/image84.wmf"/><Relationship Id="rId4" Type="http://schemas.openxmlformats.org/officeDocument/2006/relationships/image" Target="../media/image83.wmf"/><Relationship Id="rId3" Type="http://schemas.openxmlformats.org/officeDocument/2006/relationships/image" Target="../media/image82.wmf"/><Relationship Id="rId2" Type="http://schemas.openxmlformats.org/officeDocument/2006/relationships/image" Target="../media/image81.wmf"/><Relationship Id="rId1" Type="http://schemas.openxmlformats.org/officeDocument/2006/relationships/image" Target="../media/image61.wmf"/></Relationships>
</file>

<file path=ppt/drawings/_rels/vmlDrawing8.vml.rels><?xml version="1.0" encoding="UTF-8" standalone="yes"?>
<Relationships xmlns="http://schemas.openxmlformats.org/package/2006/relationships"><Relationship Id="rId4" Type="http://schemas.openxmlformats.org/officeDocument/2006/relationships/image" Target="../media/image95.wmf"/><Relationship Id="rId3" Type="http://schemas.openxmlformats.org/officeDocument/2006/relationships/image" Target="../media/image94.wmf"/><Relationship Id="rId2" Type="http://schemas.openxmlformats.org/officeDocument/2006/relationships/image" Target="../media/image93.wmf"/><Relationship Id="rId1" Type="http://schemas.openxmlformats.org/officeDocument/2006/relationships/image" Target="../media/image92.wmf"/></Relationships>
</file>

<file path=ppt/drawings/_rels/vmlDrawing9.vml.rels><?xml version="1.0" encoding="UTF-8" standalone="yes"?>
<Relationships xmlns="http://schemas.openxmlformats.org/package/2006/relationships"><Relationship Id="rId7" Type="http://schemas.openxmlformats.org/officeDocument/2006/relationships/image" Target="../media/image102.wmf"/><Relationship Id="rId6" Type="http://schemas.openxmlformats.org/officeDocument/2006/relationships/image" Target="../media/image101.wmf"/><Relationship Id="rId5" Type="http://schemas.openxmlformats.org/officeDocument/2006/relationships/image" Target="../media/image100.wmf"/><Relationship Id="rId4" Type="http://schemas.openxmlformats.org/officeDocument/2006/relationships/image" Target="../media/image99.wmf"/><Relationship Id="rId3" Type="http://schemas.openxmlformats.org/officeDocument/2006/relationships/image" Target="../media/image98.wmf"/><Relationship Id="rId2" Type="http://schemas.openxmlformats.org/officeDocument/2006/relationships/image" Target="../media/image97.wmf"/><Relationship Id="rId1" Type="http://schemas.openxmlformats.org/officeDocument/2006/relationships/image" Target="../media/image96.wmf"/></Relationships>
</file>

<file path=ppt/media/>
</file>

<file path=ppt/media/image1.png>
</file>

<file path=ppt/media/image10.png>
</file>

<file path=ppt/media/image100.wmf>
</file>

<file path=ppt/media/image101.wmf>
</file>

<file path=ppt/media/image102.wmf>
</file>

<file path=ppt/media/image103.wmf>
</file>

<file path=ppt/media/image104.wmf>
</file>

<file path=ppt/media/image105.wmf>
</file>

<file path=ppt/media/image106.wmf>
</file>

<file path=ppt/media/image107.wmf>
</file>

<file path=ppt/media/image108.wmf>
</file>

<file path=ppt/media/image109.wmf>
</file>

<file path=ppt/media/image11.png>
</file>

<file path=ppt/media/image110.wmf>
</file>

<file path=ppt/media/image12.png>
</file>

<file path=ppt/media/image123.jpeg>
</file>

<file path=ppt/media/image13.jpeg>
</file>

<file path=ppt/media/image130.wmf>
</file>

<file path=ppt/media/image131.wmf>
</file>

<file path=ppt/media/image132.wmf>
</file>

<file path=ppt/media/image133.wmf>
</file>

<file path=ppt/media/image134.wmf>
</file>

<file path=ppt/media/image135.wmf>
</file>

<file path=ppt/media/image136.wmf>
</file>

<file path=ppt/media/image137.wmf>
</file>

<file path=ppt/media/image138.wmf>
</file>

<file path=ppt/media/image139.wmf>
</file>

<file path=ppt/media/image14.png>
</file>

<file path=ppt/media/image140.wmf>
</file>

<file path=ppt/media/image141.wmf>
</file>

<file path=ppt/media/image142.wmf>
</file>

<file path=ppt/media/image143.wmf>
</file>

<file path=ppt/media/image144.wmf>
</file>

<file path=ppt/media/image148.jpeg>
</file>

<file path=ppt/media/image149.png>
</file>

<file path=ppt/media/image15.png>
</file>

<file path=ppt/media/image152.wmf>
</file>

<file path=ppt/media/image153.wmf>
</file>

<file path=ppt/media/image154.wmf>
</file>

<file path=ppt/media/image155.wmf>
</file>

<file path=ppt/media/image156.wmf>
</file>

<file path=ppt/media/image157.wmf>
</file>

<file path=ppt/media/image158.wmf>
</file>

<file path=ppt/media/image159.wmf>
</file>

<file path=ppt/media/image2.png>
</file>

<file path=ppt/media/image3.png>
</file>

<file path=ppt/media/image30.wmf>
</file>

<file path=ppt/media/image31.wmf>
</file>

<file path=ppt/media/image32.wmf>
</file>

<file path=ppt/media/image33.wmf>
</file>

<file path=ppt/media/image37.wmf>
</file>

<file path=ppt/media/image4.png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png>
</file>

<file path=ppt/media/image5.wdp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png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png>
</file>

<file path=ppt/media/image9.png>
</file>

<file path=ppt/media/image90.wdp>
</file>

<file path=ppt/media/image91.jpeg>
</file>

<file path=ppt/media/image92.wmf>
</file>

<file path=ppt/media/image93.wmf>
</file>

<file path=ppt/media/image94.wmf>
</file>

<file path=ppt/media/image95.wmf>
</file>

<file path=ppt/media/image96.wmf>
</file>

<file path=ppt/media/image97.wmf>
</file>

<file path=ppt/media/image98.wmf>
</file>

<file path=ppt/media/image9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E13D55-DCD2-4DC9-92A0-B622F5591C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E13D55-DCD2-4DC9-92A0-B622F5591C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1E13D55-DCD2-4DC9-92A0-B622F5591C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7" Type="http://schemas.openxmlformats.org/officeDocument/2006/relationships/image" Target="../media/image8.png"/><Relationship Id="rId6" Type="http://schemas.openxmlformats.org/officeDocument/2006/relationships/tags" Target="../tags/tag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同济大学数学科学学院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1963044" cy="306705"/>
            <a:chOff x="297499" y="6435405"/>
            <a:chExt cx="19630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17837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3.1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矩阵的初等变换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2511359" y="6615405"/>
            <a:ext cx="9680641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7848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8031177" y="112357"/>
            <a:ext cx="3584575" cy="306705"/>
            <a:chOff x="2700282" y="3132367"/>
            <a:chExt cx="3584575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270028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3026672" y="3132367"/>
              <a:ext cx="3258185" cy="30670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矩阵的初等变换与线性方程组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rgbClr val="786DCE">
                  <a:alpha val="52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剪去对角 21"/>
          <p:cNvSpPr/>
          <p:nvPr userDrawn="1"/>
        </p:nvSpPr>
        <p:spPr>
          <a:xfrm>
            <a:off x="2496186" y="1627425"/>
            <a:ext cx="7199628" cy="3231673"/>
          </a:xfrm>
          <a:prstGeom prst="snip2DiagRect">
            <a:avLst>
              <a:gd name="adj1" fmla="val 0"/>
              <a:gd name="adj2" fmla="val 6393"/>
            </a:avLst>
          </a:prstGeom>
          <a:gradFill flip="none" rotWithShape="1">
            <a:gsLst>
              <a:gs pos="0">
                <a:schemeClr val="bg1"/>
              </a:gs>
              <a:gs pos="29000">
                <a:schemeClr val="bg1">
                  <a:alpha val="50000"/>
                </a:schemeClr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1"/>
            <a:tileRect/>
          </a:gradFill>
          <a:ln>
            <a:gradFill flip="none" rotWithShape="1">
              <a:gsLst>
                <a:gs pos="53000">
                  <a:srgbClr val="AA69D6"/>
                </a:gs>
                <a:gs pos="2419">
                  <a:srgbClr val="AC5FD4"/>
                </a:gs>
                <a:gs pos="26000">
                  <a:srgbClr val="AC5FD4"/>
                </a:gs>
                <a:gs pos="100000">
                  <a:srgbClr val="7030A0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3008630" y="2211408"/>
            <a:ext cx="6174740" cy="2063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575945" algn="just">
              <a:lnSpc>
                <a:spcPct val="150000"/>
              </a:lnSpc>
            </a:pP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本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PPT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为高等教育出版社出版的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《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工程数学  线性代数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》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第七版教材配套课件，仅供受赠老师本人用于“线性代数”课堂教学。未经许可，任何人不能以任何方式进行传播。</a:t>
            </a:r>
            <a:endParaRPr lang="zh-CN" altLang="en-US" sz="2200" kern="100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方正大标宋简体" panose="02010601030101010101" charset="-122"/>
              <a:sym typeface="+mn-ea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981488" y="5711355"/>
            <a:ext cx="2229025" cy="475907"/>
            <a:chOff x="3928951" y="7786292"/>
            <a:chExt cx="2663761" cy="56872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954" y="7786292"/>
              <a:ext cx="2050758" cy="472171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951" y="7804037"/>
              <a:ext cx="551568" cy="550981"/>
            </a:xfrm>
            <a:prstGeom prst="rect">
              <a:avLst/>
            </a:prstGeom>
          </p:spPr>
        </p:pic>
      </p:grpSp>
      <p:sp>
        <p:nvSpPr>
          <p:cNvPr id="14" name="图文框 1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407A6B-B866-40C5-BCFD-956B9C944380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image" Target="../media/image15.png"/><Relationship Id="rId1" Type="http://schemas.openxmlformats.org/officeDocument/2006/relationships/tags" Target="../tags/tag24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emf"/><Relationship Id="rId8" Type="http://schemas.openxmlformats.org/officeDocument/2006/relationships/image" Target="../media/image28.emf"/><Relationship Id="rId7" Type="http://schemas.openxmlformats.org/officeDocument/2006/relationships/image" Target="../media/image27.emf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3" Type="http://schemas.openxmlformats.org/officeDocument/2006/relationships/tags" Target="../tags/tag29.xml"/><Relationship Id="rId2" Type="http://schemas.openxmlformats.org/officeDocument/2006/relationships/image" Target="../media/image15.png"/><Relationship Id="rId10" Type="http://schemas.openxmlformats.org/officeDocument/2006/relationships/slideLayout" Target="../slideLayouts/slideLayout4.xml"/><Relationship Id="rId1" Type="http://schemas.openxmlformats.org/officeDocument/2006/relationships/tags" Target="../tags/tag28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image" Target="../media/image29.emf"/><Relationship Id="rId8" Type="http://schemas.openxmlformats.org/officeDocument/2006/relationships/image" Target="../media/image28.emf"/><Relationship Id="rId7" Type="http://schemas.openxmlformats.org/officeDocument/2006/relationships/image" Target="../media/image27.emf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3" Type="http://schemas.openxmlformats.org/officeDocument/2006/relationships/tags" Target="../tags/tag31.xml"/><Relationship Id="rId2" Type="http://schemas.openxmlformats.org/officeDocument/2006/relationships/image" Target="../media/image15.png"/><Relationship Id="rId10" Type="http://schemas.openxmlformats.org/officeDocument/2006/relationships/slideLayout" Target="../slideLayouts/slideLayout4.xml"/><Relationship Id="rId1" Type="http://schemas.openxmlformats.org/officeDocument/2006/relationships/tags" Target="../tags/tag3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33.w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32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31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30.wmf"/><Relationship Id="rId10" Type="http://schemas.openxmlformats.org/officeDocument/2006/relationships/vmlDrawing" Target="../drawings/vmlDrawing1.vml"/><Relationship Id="rId1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Relationship Id="rId3" Type="http://schemas.openxmlformats.org/officeDocument/2006/relationships/tags" Target="../tags/tag33.xml"/><Relationship Id="rId2" Type="http://schemas.openxmlformats.org/officeDocument/2006/relationships/image" Target="../media/image15.png"/><Relationship Id="rId1" Type="http://schemas.openxmlformats.org/officeDocument/2006/relationships/tags" Target="../tags/tag32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7.wmf"/><Relationship Id="rId1" Type="http://schemas.openxmlformats.org/officeDocument/2006/relationships/oleObject" Target="../embeddings/oleObject5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image" Target="../media/image41.emf"/><Relationship Id="rId8" Type="http://schemas.openxmlformats.org/officeDocument/2006/relationships/image" Target="../media/image40.emf"/><Relationship Id="rId7" Type="http://schemas.openxmlformats.org/officeDocument/2006/relationships/image" Target="../media/image39.emf"/><Relationship Id="rId6" Type="http://schemas.openxmlformats.org/officeDocument/2006/relationships/image" Target="../media/image38.emf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image" Target="../media/image15.png"/><Relationship Id="rId16" Type="http://schemas.openxmlformats.org/officeDocument/2006/relationships/vmlDrawing" Target="../drawings/vmlDrawing3.vml"/><Relationship Id="rId15" Type="http://schemas.openxmlformats.org/officeDocument/2006/relationships/slideLayout" Target="../slideLayouts/slideLayout4.xml"/><Relationship Id="rId14" Type="http://schemas.openxmlformats.org/officeDocument/2006/relationships/image" Target="../media/image44.wmf"/><Relationship Id="rId13" Type="http://schemas.openxmlformats.org/officeDocument/2006/relationships/oleObject" Target="../embeddings/oleObject7.bin"/><Relationship Id="rId12" Type="http://schemas.openxmlformats.org/officeDocument/2006/relationships/image" Target="../media/image43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42.emf"/><Relationship Id="rId1" Type="http://schemas.openxmlformats.org/officeDocument/2006/relationships/tags" Target="../tags/tag3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38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image" Target="../media/image49.png"/><Relationship Id="rId8" Type="http://schemas.openxmlformats.org/officeDocument/2006/relationships/image" Target="../media/image48.wmf"/><Relationship Id="rId7" Type="http://schemas.openxmlformats.org/officeDocument/2006/relationships/oleObject" Target="../embeddings/oleObject11.bin"/><Relationship Id="rId6" Type="http://schemas.openxmlformats.org/officeDocument/2006/relationships/image" Target="../media/image47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46.wmf"/><Relationship Id="rId3" Type="http://schemas.openxmlformats.org/officeDocument/2006/relationships/oleObject" Target="../embeddings/oleObject9.bin"/><Relationship Id="rId2" Type="http://schemas.openxmlformats.org/officeDocument/2006/relationships/image" Target="../media/image45.wmf"/><Relationship Id="rId11" Type="http://schemas.openxmlformats.org/officeDocument/2006/relationships/vmlDrawing" Target="../drawings/vmlDrawing4.vml"/><Relationship Id="rId10" Type="http://schemas.openxmlformats.org/officeDocument/2006/relationships/slideLayout" Target="../slideLayouts/slideLayout6.xml"/><Relationship Id="rId1" Type="http://schemas.openxmlformats.org/officeDocument/2006/relationships/oleObject" Target="../embeddings/oleObject8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52.emf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image" Target="../media/image15.png"/><Relationship Id="rId1" Type="http://schemas.openxmlformats.org/officeDocument/2006/relationships/tags" Target="../tags/tag39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image" Target="../media/image15.png"/><Relationship Id="rId1" Type="http://schemas.openxmlformats.org/officeDocument/2006/relationships/tags" Target="../tags/tag4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57.emf"/><Relationship Id="rId7" Type="http://schemas.openxmlformats.org/officeDocument/2006/relationships/image" Target="../media/image56.emf"/><Relationship Id="rId6" Type="http://schemas.openxmlformats.org/officeDocument/2006/relationships/image" Target="../media/image55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Relationship Id="rId3" Type="http://schemas.openxmlformats.org/officeDocument/2006/relationships/tags" Target="../tags/tag47.xml"/><Relationship Id="rId2" Type="http://schemas.openxmlformats.org/officeDocument/2006/relationships/image" Target="../media/image15.png"/><Relationship Id="rId1" Type="http://schemas.openxmlformats.org/officeDocument/2006/relationships/tags" Target="../tags/tag46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60.emf"/><Relationship Id="rId7" Type="http://schemas.openxmlformats.org/officeDocument/2006/relationships/image" Target="../media/image56.emf"/><Relationship Id="rId6" Type="http://schemas.openxmlformats.org/officeDocument/2006/relationships/image" Target="../media/image55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Relationship Id="rId3" Type="http://schemas.openxmlformats.org/officeDocument/2006/relationships/tags" Target="../tags/tag49.xml"/><Relationship Id="rId2" Type="http://schemas.openxmlformats.org/officeDocument/2006/relationships/image" Target="../media/image15.png"/><Relationship Id="rId1" Type="http://schemas.openxmlformats.org/officeDocument/2006/relationships/tags" Target="../tags/tag48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7.bin"/><Relationship Id="rId8" Type="http://schemas.openxmlformats.org/officeDocument/2006/relationships/image" Target="../media/image63.wmf"/><Relationship Id="rId7" Type="http://schemas.openxmlformats.org/officeDocument/2006/relationships/oleObject" Target="../embeddings/oleObject16.bin"/><Relationship Id="rId6" Type="http://schemas.openxmlformats.org/officeDocument/2006/relationships/image" Target="../media/image62.wmf"/><Relationship Id="rId5" Type="http://schemas.openxmlformats.org/officeDocument/2006/relationships/oleObject" Target="../embeddings/oleObject15.bin"/><Relationship Id="rId4" Type="http://schemas.openxmlformats.org/officeDocument/2006/relationships/oleObject" Target="../embeddings/oleObject14.bin"/><Relationship Id="rId3" Type="http://schemas.openxmlformats.org/officeDocument/2006/relationships/oleObject" Target="../embeddings/oleObject13.bin"/><Relationship Id="rId23" Type="http://schemas.openxmlformats.org/officeDocument/2006/relationships/notesSlide" Target="../notesSlides/notesSlide1.xml"/><Relationship Id="rId22" Type="http://schemas.openxmlformats.org/officeDocument/2006/relationships/vmlDrawing" Target="../drawings/vmlDrawing5.vml"/><Relationship Id="rId21" Type="http://schemas.openxmlformats.org/officeDocument/2006/relationships/slideLayout" Target="../slideLayouts/slideLayout6.xml"/><Relationship Id="rId20" Type="http://schemas.openxmlformats.org/officeDocument/2006/relationships/image" Target="../media/image69.wmf"/><Relationship Id="rId2" Type="http://schemas.openxmlformats.org/officeDocument/2006/relationships/image" Target="../media/image61.wmf"/><Relationship Id="rId19" Type="http://schemas.openxmlformats.org/officeDocument/2006/relationships/oleObject" Target="../embeddings/oleObject22.bin"/><Relationship Id="rId18" Type="http://schemas.openxmlformats.org/officeDocument/2006/relationships/image" Target="../media/image68.wmf"/><Relationship Id="rId17" Type="http://schemas.openxmlformats.org/officeDocument/2006/relationships/oleObject" Target="../embeddings/oleObject21.bin"/><Relationship Id="rId16" Type="http://schemas.openxmlformats.org/officeDocument/2006/relationships/image" Target="../media/image67.wmf"/><Relationship Id="rId15" Type="http://schemas.openxmlformats.org/officeDocument/2006/relationships/oleObject" Target="../embeddings/oleObject20.bin"/><Relationship Id="rId14" Type="http://schemas.openxmlformats.org/officeDocument/2006/relationships/image" Target="../media/image66.wmf"/><Relationship Id="rId13" Type="http://schemas.openxmlformats.org/officeDocument/2006/relationships/oleObject" Target="../embeddings/oleObject19.bin"/><Relationship Id="rId12" Type="http://schemas.openxmlformats.org/officeDocument/2006/relationships/image" Target="../media/image65.wmf"/><Relationship Id="rId11" Type="http://schemas.openxmlformats.org/officeDocument/2006/relationships/oleObject" Target="../embeddings/oleObject18.bin"/><Relationship Id="rId10" Type="http://schemas.openxmlformats.org/officeDocument/2006/relationships/image" Target="../media/image64.wmf"/><Relationship Id="rId1" Type="http://schemas.openxmlformats.org/officeDocument/2006/relationships/oleObject" Target="../embeddings/oleObject12.bin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8.bin"/><Relationship Id="rId8" Type="http://schemas.openxmlformats.org/officeDocument/2006/relationships/oleObject" Target="../embeddings/oleObject27.bin"/><Relationship Id="rId7" Type="http://schemas.openxmlformats.org/officeDocument/2006/relationships/oleObject" Target="../embeddings/oleObject26.bin"/><Relationship Id="rId6" Type="http://schemas.openxmlformats.org/officeDocument/2006/relationships/image" Target="../media/image61.w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71.wmf"/><Relationship Id="rId3" Type="http://schemas.openxmlformats.org/officeDocument/2006/relationships/oleObject" Target="../embeddings/oleObject24.bin"/><Relationship Id="rId29" Type="http://schemas.openxmlformats.org/officeDocument/2006/relationships/notesSlide" Target="../notesSlides/notesSlide2.xml"/><Relationship Id="rId28" Type="http://schemas.openxmlformats.org/officeDocument/2006/relationships/vmlDrawing" Target="../drawings/vmlDrawing6.vml"/><Relationship Id="rId27" Type="http://schemas.openxmlformats.org/officeDocument/2006/relationships/slideLayout" Target="../slideLayouts/slideLayout6.xml"/><Relationship Id="rId26" Type="http://schemas.openxmlformats.org/officeDocument/2006/relationships/image" Target="../media/image80.wmf"/><Relationship Id="rId25" Type="http://schemas.openxmlformats.org/officeDocument/2006/relationships/oleObject" Target="../embeddings/oleObject36.bin"/><Relationship Id="rId24" Type="http://schemas.openxmlformats.org/officeDocument/2006/relationships/image" Target="../media/image79.wmf"/><Relationship Id="rId23" Type="http://schemas.openxmlformats.org/officeDocument/2006/relationships/oleObject" Target="../embeddings/oleObject35.bin"/><Relationship Id="rId22" Type="http://schemas.openxmlformats.org/officeDocument/2006/relationships/image" Target="../media/image78.wmf"/><Relationship Id="rId21" Type="http://schemas.openxmlformats.org/officeDocument/2006/relationships/oleObject" Target="../embeddings/oleObject34.bin"/><Relationship Id="rId20" Type="http://schemas.openxmlformats.org/officeDocument/2006/relationships/image" Target="../media/image77.wmf"/><Relationship Id="rId2" Type="http://schemas.openxmlformats.org/officeDocument/2006/relationships/image" Target="../media/image70.wmf"/><Relationship Id="rId19" Type="http://schemas.openxmlformats.org/officeDocument/2006/relationships/oleObject" Target="../embeddings/oleObject33.bin"/><Relationship Id="rId18" Type="http://schemas.openxmlformats.org/officeDocument/2006/relationships/image" Target="../media/image76.wmf"/><Relationship Id="rId17" Type="http://schemas.openxmlformats.org/officeDocument/2006/relationships/oleObject" Target="../embeddings/oleObject32.bin"/><Relationship Id="rId16" Type="http://schemas.openxmlformats.org/officeDocument/2006/relationships/image" Target="../media/image75.wmf"/><Relationship Id="rId15" Type="http://schemas.openxmlformats.org/officeDocument/2006/relationships/oleObject" Target="../embeddings/oleObject31.bin"/><Relationship Id="rId14" Type="http://schemas.openxmlformats.org/officeDocument/2006/relationships/image" Target="../media/image74.wmf"/><Relationship Id="rId13" Type="http://schemas.openxmlformats.org/officeDocument/2006/relationships/oleObject" Target="../embeddings/oleObject30.bin"/><Relationship Id="rId12" Type="http://schemas.openxmlformats.org/officeDocument/2006/relationships/image" Target="../media/image73.wmf"/><Relationship Id="rId11" Type="http://schemas.openxmlformats.org/officeDocument/2006/relationships/oleObject" Target="../embeddings/oleObject29.bin"/><Relationship Id="rId10" Type="http://schemas.openxmlformats.org/officeDocument/2006/relationships/image" Target="../media/image72.wmf"/><Relationship Id="rId1" Type="http://schemas.openxmlformats.org/officeDocument/2006/relationships/oleObject" Target="../embeddings/oleObject23.bin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2.bin"/><Relationship Id="rId8" Type="http://schemas.openxmlformats.org/officeDocument/2006/relationships/image" Target="../media/image82.wmf"/><Relationship Id="rId7" Type="http://schemas.openxmlformats.org/officeDocument/2006/relationships/oleObject" Target="../embeddings/oleObject41.bin"/><Relationship Id="rId6" Type="http://schemas.openxmlformats.org/officeDocument/2006/relationships/image" Target="../media/image81.wmf"/><Relationship Id="rId5" Type="http://schemas.openxmlformats.org/officeDocument/2006/relationships/oleObject" Target="../embeddings/oleObject40.bin"/><Relationship Id="rId4" Type="http://schemas.openxmlformats.org/officeDocument/2006/relationships/oleObject" Target="../embeddings/oleObject39.bin"/><Relationship Id="rId3" Type="http://schemas.openxmlformats.org/officeDocument/2006/relationships/oleObject" Target="../embeddings/oleObject38.bin"/><Relationship Id="rId23" Type="http://schemas.openxmlformats.org/officeDocument/2006/relationships/notesSlide" Target="../notesSlides/notesSlide3.xml"/><Relationship Id="rId22" Type="http://schemas.openxmlformats.org/officeDocument/2006/relationships/vmlDrawing" Target="../drawings/vmlDrawing7.vml"/><Relationship Id="rId21" Type="http://schemas.openxmlformats.org/officeDocument/2006/relationships/slideLayout" Target="../slideLayouts/slideLayout6.xml"/><Relationship Id="rId20" Type="http://schemas.openxmlformats.org/officeDocument/2006/relationships/image" Target="../media/image88.wmf"/><Relationship Id="rId2" Type="http://schemas.openxmlformats.org/officeDocument/2006/relationships/image" Target="../media/image61.wmf"/><Relationship Id="rId19" Type="http://schemas.openxmlformats.org/officeDocument/2006/relationships/oleObject" Target="../embeddings/oleObject47.bin"/><Relationship Id="rId18" Type="http://schemas.openxmlformats.org/officeDocument/2006/relationships/image" Target="../media/image87.wmf"/><Relationship Id="rId17" Type="http://schemas.openxmlformats.org/officeDocument/2006/relationships/oleObject" Target="../embeddings/oleObject46.bin"/><Relationship Id="rId16" Type="http://schemas.openxmlformats.org/officeDocument/2006/relationships/image" Target="../media/image86.wmf"/><Relationship Id="rId15" Type="http://schemas.openxmlformats.org/officeDocument/2006/relationships/oleObject" Target="../embeddings/oleObject45.bin"/><Relationship Id="rId14" Type="http://schemas.openxmlformats.org/officeDocument/2006/relationships/image" Target="../media/image85.wmf"/><Relationship Id="rId13" Type="http://schemas.openxmlformats.org/officeDocument/2006/relationships/oleObject" Target="../embeddings/oleObject44.bin"/><Relationship Id="rId12" Type="http://schemas.openxmlformats.org/officeDocument/2006/relationships/image" Target="../media/image84.wmf"/><Relationship Id="rId11" Type="http://schemas.openxmlformats.org/officeDocument/2006/relationships/oleObject" Target="../embeddings/oleObject43.bin"/><Relationship Id="rId10" Type="http://schemas.openxmlformats.org/officeDocument/2006/relationships/image" Target="../media/image83.wmf"/><Relationship Id="rId1" Type="http://schemas.openxmlformats.org/officeDocument/2006/relationships/oleObject" Target="../embeddings/oleObject37.bin"/></Relationships>
</file>

<file path=ppt/slides/_rels/slide2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image" Target="../media/image15.png"/><Relationship Id="rId1" Type="http://schemas.openxmlformats.org/officeDocument/2006/relationships/tags" Target="../tags/tag50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image" Target="../media/image15.png"/><Relationship Id="rId4" Type="http://schemas.openxmlformats.org/officeDocument/2006/relationships/tags" Target="../tags/tag54.xml"/><Relationship Id="rId3" Type="http://schemas.openxmlformats.org/officeDocument/2006/relationships/image" Target="../media/image91.jpeg"/><Relationship Id="rId2" Type="http://schemas.microsoft.com/office/2007/relationships/hdphoto" Target="../media/image90.wdp"/><Relationship Id="rId10" Type="http://schemas.openxmlformats.org/officeDocument/2006/relationships/slideLayout" Target="../slideLayouts/slideLayout4.xml"/><Relationship Id="rId1" Type="http://schemas.openxmlformats.org/officeDocument/2006/relationships/image" Target="../media/image89.png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1.bin"/><Relationship Id="rId8" Type="http://schemas.openxmlformats.org/officeDocument/2006/relationships/image" Target="../media/image94.wmf"/><Relationship Id="rId7" Type="http://schemas.openxmlformats.org/officeDocument/2006/relationships/oleObject" Target="../embeddings/oleObject50.bin"/><Relationship Id="rId6" Type="http://schemas.openxmlformats.org/officeDocument/2006/relationships/image" Target="../media/image93.wmf"/><Relationship Id="rId5" Type="http://schemas.openxmlformats.org/officeDocument/2006/relationships/oleObject" Target="../embeddings/oleObject49.bin"/><Relationship Id="rId4" Type="http://schemas.openxmlformats.org/officeDocument/2006/relationships/image" Target="../media/image92.wmf"/><Relationship Id="rId3" Type="http://schemas.openxmlformats.org/officeDocument/2006/relationships/oleObject" Target="../embeddings/oleObject48.bin"/><Relationship Id="rId2" Type="http://schemas.openxmlformats.org/officeDocument/2006/relationships/image" Target="../media/image15.png"/><Relationship Id="rId12" Type="http://schemas.openxmlformats.org/officeDocument/2006/relationships/vmlDrawing" Target="../drawings/vmlDrawing8.vml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95.wmf"/><Relationship Id="rId1" Type="http://schemas.openxmlformats.org/officeDocument/2006/relationships/tags" Target="../tags/tag59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4.png"/><Relationship Id="rId2" Type="http://schemas.openxmlformats.org/officeDocument/2006/relationships/tags" Target="../tags/tag5.xml"/><Relationship Id="rId1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6.bin"/><Relationship Id="rId8" Type="http://schemas.openxmlformats.org/officeDocument/2006/relationships/image" Target="../media/image99.wmf"/><Relationship Id="rId7" Type="http://schemas.openxmlformats.org/officeDocument/2006/relationships/oleObject" Target="../embeddings/oleObject55.bin"/><Relationship Id="rId6" Type="http://schemas.openxmlformats.org/officeDocument/2006/relationships/image" Target="../media/image98.w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97.wmf"/><Relationship Id="rId3" Type="http://schemas.openxmlformats.org/officeDocument/2006/relationships/oleObject" Target="../embeddings/oleObject53.bin"/><Relationship Id="rId2" Type="http://schemas.openxmlformats.org/officeDocument/2006/relationships/image" Target="../media/image96.wmf"/><Relationship Id="rId16" Type="http://schemas.openxmlformats.org/officeDocument/2006/relationships/vmlDrawing" Target="../drawings/vmlDrawing9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102.wmf"/><Relationship Id="rId13" Type="http://schemas.openxmlformats.org/officeDocument/2006/relationships/oleObject" Target="../embeddings/oleObject58.bin"/><Relationship Id="rId12" Type="http://schemas.openxmlformats.org/officeDocument/2006/relationships/image" Target="../media/image101.wmf"/><Relationship Id="rId11" Type="http://schemas.openxmlformats.org/officeDocument/2006/relationships/oleObject" Target="../embeddings/oleObject57.bin"/><Relationship Id="rId10" Type="http://schemas.openxmlformats.org/officeDocument/2006/relationships/image" Target="../media/image100.wmf"/><Relationship Id="rId1" Type="http://schemas.openxmlformats.org/officeDocument/2006/relationships/oleObject" Target="../embeddings/oleObject52.bin"/></Relationships>
</file>

<file path=ppt/slides/_rels/slide3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3.bin"/><Relationship Id="rId8" Type="http://schemas.openxmlformats.org/officeDocument/2006/relationships/image" Target="../media/image104.wmf"/><Relationship Id="rId7" Type="http://schemas.openxmlformats.org/officeDocument/2006/relationships/oleObject" Target="../embeddings/oleObject62.bin"/><Relationship Id="rId6" Type="http://schemas.openxmlformats.org/officeDocument/2006/relationships/image" Target="../media/image102.wmf"/><Relationship Id="rId5" Type="http://schemas.openxmlformats.org/officeDocument/2006/relationships/oleObject" Target="../embeddings/oleObject61.bin"/><Relationship Id="rId4" Type="http://schemas.openxmlformats.org/officeDocument/2006/relationships/image" Target="../media/image101.wmf"/><Relationship Id="rId3" Type="http://schemas.openxmlformats.org/officeDocument/2006/relationships/oleObject" Target="../embeddings/oleObject60.bin"/><Relationship Id="rId26" Type="http://schemas.openxmlformats.org/officeDocument/2006/relationships/vmlDrawing" Target="../drawings/vmlDrawing10.vml"/><Relationship Id="rId25" Type="http://schemas.openxmlformats.org/officeDocument/2006/relationships/slideLayout" Target="../slideLayouts/slideLayout6.xml"/><Relationship Id="rId24" Type="http://schemas.openxmlformats.org/officeDocument/2006/relationships/oleObject" Target="../embeddings/oleObject72.bin"/><Relationship Id="rId23" Type="http://schemas.openxmlformats.org/officeDocument/2006/relationships/oleObject" Target="../embeddings/oleObject71.bin"/><Relationship Id="rId22" Type="http://schemas.openxmlformats.org/officeDocument/2006/relationships/image" Target="../media/image110.wmf"/><Relationship Id="rId21" Type="http://schemas.openxmlformats.org/officeDocument/2006/relationships/oleObject" Target="../embeddings/oleObject70.bin"/><Relationship Id="rId20" Type="http://schemas.openxmlformats.org/officeDocument/2006/relationships/image" Target="../media/image109.wmf"/><Relationship Id="rId2" Type="http://schemas.openxmlformats.org/officeDocument/2006/relationships/image" Target="../media/image103.wmf"/><Relationship Id="rId19" Type="http://schemas.openxmlformats.org/officeDocument/2006/relationships/oleObject" Target="../embeddings/oleObject69.bin"/><Relationship Id="rId18" Type="http://schemas.openxmlformats.org/officeDocument/2006/relationships/image" Target="../media/image108.wmf"/><Relationship Id="rId17" Type="http://schemas.openxmlformats.org/officeDocument/2006/relationships/oleObject" Target="../embeddings/oleObject68.bin"/><Relationship Id="rId16" Type="http://schemas.openxmlformats.org/officeDocument/2006/relationships/image" Target="../media/image107.wmf"/><Relationship Id="rId15" Type="http://schemas.openxmlformats.org/officeDocument/2006/relationships/oleObject" Target="../embeddings/oleObject67.bin"/><Relationship Id="rId14" Type="http://schemas.openxmlformats.org/officeDocument/2006/relationships/oleObject" Target="../embeddings/oleObject66.bin"/><Relationship Id="rId13" Type="http://schemas.openxmlformats.org/officeDocument/2006/relationships/oleObject" Target="../embeddings/oleObject65.bin"/><Relationship Id="rId12" Type="http://schemas.openxmlformats.org/officeDocument/2006/relationships/image" Target="../media/image106.wmf"/><Relationship Id="rId11" Type="http://schemas.openxmlformats.org/officeDocument/2006/relationships/oleObject" Target="../embeddings/oleObject64.bin"/><Relationship Id="rId10" Type="http://schemas.openxmlformats.org/officeDocument/2006/relationships/image" Target="../media/image105.wmf"/><Relationship Id="rId1" Type="http://schemas.openxmlformats.org/officeDocument/2006/relationships/oleObject" Target="../embeddings/oleObject59.bin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7.emf"/><Relationship Id="rId8" Type="http://schemas.openxmlformats.org/officeDocument/2006/relationships/image" Target="../media/image116.emf"/><Relationship Id="rId7" Type="http://schemas.openxmlformats.org/officeDocument/2006/relationships/image" Target="../media/image115.emf"/><Relationship Id="rId6" Type="http://schemas.openxmlformats.org/officeDocument/2006/relationships/image" Target="../media/image114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Relationship Id="rId3" Type="http://schemas.openxmlformats.org/officeDocument/2006/relationships/image" Target="../media/image111.emf"/><Relationship Id="rId2" Type="http://schemas.openxmlformats.org/officeDocument/2006/relationships/image" Target="../media/image15.png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124.emf"/><Relationship Id="rId15" Type="http://schemas.openxmlformats.org/officeDocument/2006/relationships/image" Target="../media/image123.jpeg"/><Relationship Id="rId14" Type="http://schemas.openxmlformats.org/officeDocument/2006/relationships/image" Target="../media/image122.emf"/><Relationship Id="rId13" Type="http://schemas.openxmlformats.org/officeDocument/2006/relationships/image" Target="../media/image121.emf"/><Relationship Id="rId12" Type="http://schemas.openxmlformats.org/officeDocument/2006/relationships/image" Target="../media/image120.emf"/><Relationship Id="rId11" Type="http://schemas.openxmlformats.org/officeDocument/2006/relationships/image" Target="../media/image119.emf"/><Relationship Id="rId10" Type="http://schemas.openxmlformats.org/officeDocument/2006/relationships/image" Target="../media/image118.emf"/><Relationship Id="rId1" Type="http://schemas.openxmlformats.org/officeDocument/2006/relationships/tags" Target="../tags/tag60.xml"/></Relationships>
</file>

<file path=ppt/slides/_rels/slide3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24.emf"/><Relationship Id="rId8" Type="http://schemas.openxmlformats.org/officeDocument/2006/relationships/image" Target="../media/image123.jpeg"/><Relationship Id="rId7" Type="http://schemas.openxmlformats.org/officeDocument/2006/relationships/image" Target="../media/image129.emf"/><Relationship Id="rId6" Type="http://schemas.openxmlformats.org/officeDocument/2006/relationships/image" Target="../media/image128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Relationship Id="rId3" Type="http://schemas.openxmlformats.org/officeDocument/2006/relationships/image" Target="../media/image125.emf"/><Relationship Id="rId2" Type="http://schemas.openxmlformats.org/officeDocument/2006/relationships/image" Target="../media/image15.png"/><Relationship Id="rId12" Type="http://schemas.openxmlformats.org/officeDocument/2006/relationships/slideLayout" Target="../slideLayouts/slideLayout2.xml"/><Relationship Id="rId11" Type="http://schemas.openxmlformats.org/officeDocument/2006/relationships/image" Target="../media/image112.emf"/><Relationship Id="rId10" Type="http://schemas.openxmlformats.org/officeDocument/2006/relationships/image" Target="../media/image111.emf"/><Relationship Id="rId1" Type="http://schemas.openxmlformats.org/officeDocument/2006/relationships/tags" Target="../tags/tag61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7.bin"/><Relationship Id="rId8" Type="http://schemas.openxmlformats.org/officeDocument/2006/relationships/image" Target="../media/image133.wmf"/><Relationship Id="rId7" Type="http://schemas.openxmlformats.org/officeDocument/2006/relationships/oleObject" Target="../embeddings/oleObject76.bin"/><Relationship Id="rId6" Type="http://schemas.openxmlformats.org/officeDocument/2006/relationships/image" Target="../media/image132.wmf"/><Relationship Id="rId5" Type="http://schemas.openxmlformats.org/officeDocument/2006/relationships/oleObject" Target="../embeddings/oleObject75.bin"/><Relationship Id="rId4" Type="http://schemas.openxmlformats.org/officeDocument/2006/relationships/image" Target="../media/image131.wmf"/><Relationship Id="rId3" Type="http://schemas.openxmlformats.org/officeDocument/2006/relationships/oleObject" Target="../embeddings/oleObject74.bin"/><Relationship Id="rId2" Type="http://schemas.openxmlformats.org/officeDocument/2006/relationships/image" Target="../media/image130.wmf"/><Relationship Id="rId12" Type="http://schemas.openxmlformats.org/officeDocument/2006/relationships/vmlDrawing" Target="../drawings/vmlDrawing11.vml"/><Relationship Id="rId11" Type="http://schemas.openxmlformats.org/officeDocument/2006/relationships/slideLayout" Target="../slideLayouts/slideLayout6.xml"/><Relationship Id="rId10" Type="http://schemas.openxmlformats.org/officeDocument/2006/relationships/image" Target="../media/image134.wmf"/><Relationship Id="rId1" Type="http://schemas.openxmlformats.org/officeDocument/2006/relationships/oleObject" Target="../embeddings/oleObject73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2.v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137.w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136.wmf"/><Relationship Id="rId3" Type="http://schemas.openxmlformats.org/officeDocument/2006/relationships/oleObject" Target="../embeddings/oleObject79.bin"/><Relationship Id="rId2" Type="http://schemas.openxmlformats.org/officeDocument/2006/relationships/image" Target="../media/image135.wmf"/><Relationship Id="rId1" Type="http://schemas.openxmlformats.org/officeDocument/2006/relationships/oleObject" Target="../embeddings/oleObject78.bin"/></Relationships>
</file>

<file path=ppt/slides/_rels/slide3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85.bin"/><Relationship Id="rId8" Type="http://schemas.openxmlformats.org/officeDocument/2006/relationships/image" Target="../media/image99.wmf"/><Relationship Id="rId7" Type="http://schemas.openxmlformats.org/officeDocument/2006/relationships/oleObject" Target="../embeddings/oleObject84.bin"/><Relationship Id="rId6" Type="http://schemas.openxmlformats.org/officeDocument/2006/relationships/image" Target="../media/image140.wmf"/><Relationship Id="rId5" Type="http://schemas.openxmlformats.org/officeDocument/2006/relationships/oleObject" Target="../embeddings/oleObject83.bin"/><Relationship Id="rId4" Type="http://schemas.openxmlformats.org/officeDocument/2006/relationships/image" Target="../media/image139.wmf"/><Relationship Id="rId3" Type="http://schemas.openxmlformats.org/officeDocument/2006/relationships/oleObject" Target="../embeddings/oleObject82.bin"/><Relationship Id="rId20" Type="http://schemas.openxmlformats.org/officeDocument/2006/relationships/vmlDrawing" Target="../drawings/vmlDrawing13.vml"/><Relationship Id="rId2" Type="http://schemas.openxmlformats.org/officeDocument/2006/relationships/image" Target="../media/image138.wmf"/><Relationship Id="rId19" Type="http://schemas.openxmlformats.org/officeDocument/2006/relationships/slideLayout" Target="../slideLayouts/slideLayout6.xml"/><Relationship Id="rId18" Type="http://schemas.openxmlformats.org/officeDocument/2006/relationships/image" Target="../media/image106.wmf"/><Relationship Id="rId17" Type="http://schemas.openxmlformats.org/officeDocument/2006/relationships/oleObject" Target="../embeddings/oleObject89.bin"/><Relationship Id="rId16" Type="http://schemas.openxmlformats.org/officeDocument/2006/relationships/image" Target="../media/image105.wmf"/><Relationship Id="rId15" Type="http://schemas.openxmlformats.org/officeDocument/2006/relationships/oleObject" Target="../embeddings/oleObject88.bin"/><Relationship Id="rId14" Type="http://schemas.openxmlformats.org/officeDocument/2006/relationships/image" Target="../media/image102.wmf"/><Relationship Id="rId13" Type="http://schemas.openxmlformats.org/officeDocument/2006/relationships/oleObject" Target="../embeddings/oleObject87.bin"/><Relationship Id="rId12" Type="http://schemas.openxmlformats.org/officeDocument/2006/relationships/image" Target="../media/image101.wmf"/><Relationship Id="rId11" Type="http://schemas.openxmlformats.org/officeDocument/2006/relationships/oleObject" Target="../embeddings/oleObject86.bin"/><Relationship Id="rId10" Type="http://schemas.openxmlformats.org/officeDocument/2006/relationships/image" Target="../media/image100.wmf"/><Relationship Id="rId1" Type="http://schemas.openxmlformats.org/officeDocument/2006/relationships/oleObject" Target="../embeddings/oleObject81.bin"/></Relationships>
</file>

<file path=ppt/slides/_rels/slide3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94.bin"/><Relationship Id="rId8" Type="http://schemas.openxmlformats.org/officeDocument/2006/relationships/image" Target="../media/image144.wmf"/><Relationship Id="rId7" Type="http://schemas.openxmlformats.org/officeDocument/2006/relationships/oleObject" Target="../embeddings/oleObject93.bin"/><Relationship Id="rId6" Type="http://schemas.openxmlformats.org/officeDocument/2006/relationships/image" Target="../media/image143.wmf"/><Relationship Id="rId5" Type="http://schemas.openxmlformats.org/officeDocument/2006/relationships/oleObject" Target="../embeddings/oleObject92.bin"/><Relationship Id="rId4" Type="http://schemas.openxmlformats.org/officeDocument/2006/relationships/image" Target="../media/image142.wmf"/><Relationship Id="rId3" Type="http://schemas.openxmlformats.org/officeDocument/2006/relationships/oleObject" Target="../embeddings/oleObject91.bin"/><Relationship Id="rId2" Type="http://schemas.openxmlformats.org/officeDocument/2006/relationships/image" Target="../media/image141.wmf"/><Relationship Id="rId16" Type="http://schemas.openxmlformats.org/officeDocument/2006/relationships/vmlDrawing" Target="../drawings/vmlDrawing14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106.wmf"/><Relationship Id="rId13" Type="http://schemas.openxmlformats.org/officeDocument/2006/relationships/oleObject" Target="../embeddings/oleObject96.bin"/><Relationship Id="rId12" Type="http://schemas.openxmlformats.org/officeDocument/2006/relationships/image" Target="../media/image105.wmf"/><Relationship Id="rId11" Type="http://schemas.openxmlformats.org/officeDocument/2006/relationships/oleObject" Target="../embeddings/oleObject95.bin"/><Relationship Id="rId10" Type="http://schemas.openxmlformats.org/officeDocument/2006/relationships/image" Target="../media/image140.wmf"/><Relationship Id="rId1" Type="http://schemas.openxmlformats.org/officeDocument/2006/relationships/oleObject" Target="../embeddings/oleObject90.bin"/></Relationships>
</file>

<file path=ppt/slides/_rels/slide3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1.emf"/><Relationship Id="rId8" Type="http://schemas.openxmlformats.org/officeDocument/2006/relationships/image" Target="../media/image150.emf"/><Relationship Id="rId7" Type="http://schemas.openxmlformats.org/officeDocument/2006/relationships/image" Target="../media/image149.png"/><Relationship Id="rId6" Type="http://schemas.openxmlformats.org/officeDocument/2006/relationships/image" Target="../media/image148.jpeg"/><Relationship Id="rId5" Type="http://schemas.openxmlformats.org/officeDocument/2006/relationships/image" Target="../media/image147.emf"/><Relationship Id="rId4" Type="http://schemas.openxmlformats.org/officeDocument/2006/relationships/image" Target="../media/image146.emf"/><Relationship Id="rId3" Type="http://schemas.openxmlformats.org/officeDocument/2006/relationships/image" Target="../media/image145.emf"/><Relationship Id="rId2" Type="http://schemas.openxmlformats.org/officeDocument/2006/relationships/image" Target="../media/image15.png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3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02.bin"/><Relationship Id="rId8" Type="http://schemas.openxmlformats.org/officeDocument/2006/relationships/oleObject" Target="../embeddings/oleObject101.bin"/><Relationship Id="rId7" Type="http://schemas.openxmlformats.org/officeDocument/2006/relationships/oleObject" Target="../embeddings/oleObject100.bin"/><Relationship Id="rId6" Type="http://schemas.openxmlformats.org/officeDocument/2006/relationships/image" Target="../media/image154.wmf"/><Relationship Id="rId5" Type="http://schemas.openxmlformats.org/officeDocument/2006/relationships/oleObject" Target="../embeddings/oleObject99.bin"/><Relationship Id="rId4" Type="http://schemas.openxmlformats.org/officeDocument/2006/relationships/image" Target="../media/image153.wmf"/><Relationship Id="rId3" Type="http://schemas.openxmlformats.org/officeDocument/2006/relationships/oleObject" Target="../embeddings/oleObject98.bin"/><Relationship Id="rId21" Type="http://schemas.openxmlformats.org/officeDocument/2006/relationships/vmlDrawing" Target="../drawings/vmlDrawing15.vml"/><Relationship Id="rId20" Type="http://schemas.openxmlformats.org/officeDocument/2006/relationships/slideLayout" Target="../slideLayouts/slideLayout6.xml"/><Relationship Id="rId2" Type="http://schemas.openxmlformats.org/officeDocument/2006/relationships/image" Target="../media/image152.wmf"/><Relationship Id="rId19" Type="http://schemas.openxmlformats.org/officeDocument/2006/relationships/image" Target="../media/image159.wmf"/><Relationship Id="rId18" Type="http://schemas.openxmlformats.org/officeDocument/2006/relationships/oleObject" Target="../embeddings/oleObject107.bin"/><Relationship Id="rId17" Type="http://schemas.openxmlformats.org/officeDocument/2006/relationships/image" Target="../media/image158.wmf"/><Relationship Id="rId16" Type="http://schemas.openxmlformats.org/officeDocument/2006/relationships/oleObject" Target="../embeddings/oleObject106.bin"/><Relationship Id="rId15" Type="http://schemas.openxmlformats.org/officeDocument/2006/relationships/oleObject" Target="../embeddings/oleObject105.bin"/><Relationship Id="rId14" Type="http://schemas.openxmlformats.org/officeDocument/2006/relationships/image" Target="../media/image157.wmf"/><Relationship Id="rId13" Type="http://schemas.openxmlformats.org/officeDocument/2006/relationships/oleObject" Target="../embeddings/oleObject104.bin"/><Relationship Id="rId12" Type="http://schemas.openxmlformats.org/officeDocument/2006/relationships/image" Target="../media/image156.wmf"/><Relationship Id="rId11" Type="http://schemas.openxmlformats.org/officeDocument/2006/relationships/oleObject" Target="../embeddings/oleObject103.bin"/><Relationship Id="rId10" Type="http://schemas.openxmlformats.org/officeDocument/2006/relationships/image" Target="../media/image155.wmf"/><Relationship Id="rId1" Type="http://schemas.openxmlformats.org/officeDocument/2006/relationships/oleObject" Target="../embeddings/oleObject97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11.xml"/></Relationships>
</file>

<file path=ppt/slides/_rels/slide4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Relationship Id="rId3" Type="http://schemas.openxmlformats.org/officeDocument/2006/relationships/image" Target="../media/image123.jpeg"/><Relationship Id="rId2" Type="http://schemas.openxmlformats.org/officeDocument/2006/relationships/image" Target="../media/image15.png"/><Relationship Id="rId1" Type="http://schemas.openxmlformats.org/officeDocument/2006/relationships/tags" Target="../tags/tag6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65.xml"/><Relationship Id="rId2" Type="http://schemas.openxmlformats.org/officeDocument/2006/relationships/image" Target="../media/image15.png"/><Relationship Id="rId1" Type="http://schemas.openxmlformats.org/officeDocument/2006/relationships/tags" Target="../tags/tag64.xml"/></Relationships>
</file>

<file path=ppt/slides/_rels/slide4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image" Target="../media/image15.png"/><Relationship Id="rId1" Type="http://schemas.openxmlformats.org/officeDocument/2006/relationships/tags" Target="../tags/tag66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.xml"/><Relationship Id="rId8" Type="http://schemas.openxmlformats.org/officeDocument/2006/relationships/image" Target="../media/image33.wmf"/><Relationship Id="rId7" Type="http://schemas.openxmlformats.org/officeDocument/2006/relationships/oleObject" Target="../embeddings/oleObject111.bin"/><Relationship Id="rId6" Type="http://schemas.openxmlformats.org/officeDocument/2006/relationships/image" Target="../media/image32.wmf"/><Relationship Id="rId5" Type="http://schemas.openxmlformats.org/officeDocument/2006/relationships/oleObject" Target="../embeddings/oleObject110.bin"/><Relationship Id="rId4" Type="http://schemas.openxmlformats.org/officeDocument/2006/relationships/image" Target="../media/image31.wmf"/><Relationship Id="rId3" Type="http://schemas.openxmlformats.org/officeDocument/2006/relationships/oleObject" Target="../embeddings/oleObject109.bin"/><Relationship Id="rId2" Type="http://schemas.openxmlformats.org/officeDocument/2006/relationships/image" Target="../media/image30.wmf"/><Relationship Id="rId10" Type="http://schemas.openxmlformats.org/officeDocument/2006/relationships/vmlDrawing" Target="../drawings/vmlDrawing16.vml"/><Relationship Id="rId1" Type="http://schemas.openxmlformats.org/officeDocument/2006/relationships/oleObject" Target="../embeddings/oleObject108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52.emf"/><Relationship Id="rId6" Type="http://schemas.openxmlformats.org/officeDocument/2006/relationships/image" Target="../media/image51.emf"/><Relationship Id="rId5" Type="http://schemas.openxmlformats.org/officeDocument/2006/relationships/image" Target="../media/image50.emf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image" Target="../media/image15.png"/><Relationship Id="rId1" Type="http://schemas.openxmlformats.org/officeDocument/2006/relationships/tags" Target="../tags/tag70.xml"/></Relationships>
</file>

<file path=ppt/slides/_rels/slide4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74.xml"/><Relationship Id="rId2" Type="http://schemas.openxmlformats.org/officeDocument/2006/relationships/image" Target="../media/image15.png"/><Relationship Id="rId1" Type="http://schemas.openxmlformats.org/officeDocument/2006/relationships/tags" Target="../tags/tag73.xml"/></Relationships>
</file>

<file path=ppt/slides/_rels/slide47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tags" Target="../tags/tag77.xml"/><Relationship Id="rId6" Type="http://schemas.openxmlformats.org/officeDocument/2006/relationships/tags" Target="../tags/tag76.xml"/><Relationship Id="rId5" Type="http://schemas.openxmlformats.org/officeDocument/2006/relationships/image" Target="../media/image15.png"/><Relationship Id="rId4" Type="http://schemas.openxmlformats.org/officeDocument/2006/relationships/tags" Target="../tags/tag75.xml"/><Relationship Id="rId3" Type="http://schemas.openxmlformats.org/officeDocument/2006/relationships/image" Target="../media/image91.jpeg"/><Relationship Id="rId2" Type="http://schemas.microsoft.com/office/2007/relationships/hdphoto" Target="../media/image90.wdp"/><Relationship Id="rId10" Type="http://schemas.openxmlformats.org/officeDocument/2006/relationships/slideLayout" Target="../slideLayouts/slideLayout4.xml"/><Relationship Id="rId1" Type="http://schemas.openxmlformats.org/officeDocument/2006/relationships/image" Target="../media/image8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19.emf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3" Type="http://schemas.openxmlformats.org/officeDocument/2006/relationships/tags" Target="../tags/tag13.xml"/><Relationship Id="rId2" Type="http://schemas.openxmlformats.org/officeDocument/2006/relationships/image" Target="../media/image15.png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21.emf"/><Relationship Id="rId6" Type="http://schemas.openxmlformats.org/officeDocument/2006/relationships/image" Target="../media/image17.emf"/><Relationship Id="rId5" Type="http://schemas.openxmlformats.org/officeDocument/2006/relationships/image" Target="../media/image20.emf"/><Relationship Id="rId4" Type="http://schemas.openxmlformats.org/officeDocument/2006/relationships/image" Target="../media/image18.emf"/><Relationship Id="rId3" Type="http://schemas.openxmlformats.org/officeDocument/2006/relationships/tags" Target="../tags/tag15.xml"/><Relationship Id="rId2" Type="http://schemas.openxmlformats.org/officeDocument/2006/relationships/image" Target="../media/image15.png"/><Relationship Id="rId1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image" Target="../media/image23.emf"/><Relationship Id="rId6" Type="http://schemas.openxmlformats.org/officeDocument/2006/relationships/image" Target="../media/image17.emf"/><Relationship Id="rId5" Type="http://schemas.openxmlformats.org/officeDocument/2006/relationships/image" Target="../media/image22.emf"/><Relationship Id="rId4" Type="http://schemas.openxmlformats.org/officeDocument/2006/relationships/image" Target="../media/image18.emf"/><Relationship Id="rId3" Type="http://schemas.openxmlformats.org/officeDocument/2006/relationships/tags" Target="../tags/tag17.xml"/><Relationship Id="rId2" Type="http://schemas.openxmlformats.org/officeDocument/2006/relationships/image" Target="../media/image15.png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tags" Target="../tags/tag19.xml"/><Relationship Id="rId2" Type="http://schemas.openxmlformats.org/officeDocument/2006/relationships/image" Target="../media/image15.png"/><Relationship Id="rId1" Type="http://schemas.openxmlformats.org/officeDocument/2006/relationships/tags" Target="../tags/tag18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5.png"/><Relationship Id="rId1" Type="http://schemas.openxmlformats.org/officeDocument/2006/relationships/tags" Target="../tags/tag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938530"/>
            <a:ext cx="11519535" cy="257873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34201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711200"/>
            <a:ext cx="4455796" cy="536575"/>
            <a:chOff x="6462443" y="644651"/>
            <a:chExt cx="4116932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78872" y="644651"/>
              <a:ext cx="4100503" cy="536575"/>
              <a:chOff x="6833087" y="644651"/>
              <a:chExt cx="4100503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33087" y="644651"/>
                <a:ext cx="357833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44651"/>
                <a:ext cx="372735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初等变换与矩阵等价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4092575"/>
            <a:ext cx="11519535" cy="228981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628015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5" y="3801745"/>
            <a:ext cx="3132001" cy="536575"/>
            <a:chOff x="6462443" y="604011"/>
            <a:chExt cx="2893812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2893811" cy="536575"/>
              <a:chOff x="6816659" y="604011"/>
              <a:chExt cx="2893811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289381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66066"/>
                <a:ext cx="243366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等价关系的性质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41989" name="Text Box 5"/>
          <p:cNvSpPr txBox="1"/>
          <p:nvPr/>
        </p:nvSpPr>
        <p:spPr>
          <a:xfrm>
            <a:off x="1037590" y="2412365"/>
            <a:ext cx="10088245" cy="33682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如果矩阵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经有限次初等变换变成矩阵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就称矩阵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与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kumimoji="1" lang="zh-CN" altLang="en-US" sz="20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等价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记作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41992" name="Group 8"/>
          <p:cNvGrpSpPr/>
          <p:nvPr/>
        </p:nvGrpSpPr>
        <p:grpSpPr>
          <a:xfrm>
            <a:off x="1038225" y="1415415"/>
            <a:ext cx="10086975" cy="447675"/>
            <a:chOff x="-234" y="422"/>
            <a:chExt cx="6354" cy="282"/>
          </a:xfrm>
        </p:grpSpPr>
        <p:sp>
          <p:nvSpPr>
            <p:cNvPr id="9226" name="Text Box 3"/>
            <p:cNvSpPr txBox="1"/>
            <p:nvPr/>
          </p:nvSpPr>
          <p:spPr>
            <a:xfrm>
              <a:off x="-234" y="492"/>
              <a:ext cx="6354" cy="21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marL="342900" indent="-342900" algn="just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如果矩阵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经有限次初等行变换变成矩阵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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 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就称矩阵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与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kumimoji="1" lang="zh-CN" altLang="en-US" sz="2000" spc="200" dirty="0">
                  <a:solidFill>
                    <a:srgbClr val="FF0000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行等价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 记作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~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</a:t>
              </a:r>
              <a:endPara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9227" name="Text Box 6"/>
            <p:cNvSpPr txBox="1"/>
            <p:nvPr/>
          </p:nvSpPr>
          <p:spPr>
            <a:xfrm>
              <a:off x="5485" y="422"/>
              <a:ext cx="62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000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r</a:t>
              </a:r>
              <a:endPara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41993" name="Group 9"/>
          <p:cNvGrpSpPr/>
          <p:nvPr/>
        </p:nvGrpSpPr>
        <p:grpSpPr>
          <a:xfrm>
            <a:off x="1038225" y="1874203"/>
            <a:ext cx="10086975" cy="442913"/>
            <a:chOff x="-234" y="1059"/>
            <a:chExt cx="6354" cy="279"/>
          </a:xfrm>
        </p:grpSpPr>
        <p:sp>
          <p:nvSpPr>
            <p:cNvPr id="9224" name="Text Box 4"/>
            <p:cNvSpPr txBox="1"/>
            <p:nvPr/>
          </p:nvSpPr>
          <p:spPr>
            <a:xfrm>
              <a:off x="-234" y="1126"/>
              <a:ext cx="6354" cy="21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marL="342900" indent="-342900" algn="just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 typeface="Wingdings" panose="05000000000000000000" charset="0"/>
                <a:buChar char="Ø"/>
              </a:pP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如果矩阵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经有限次初等列变换变成矩阵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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 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就称矩阵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与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kumimoji="1" lang="zh-CN" altLang="en-US" sz="2000" spc="200" dirty="0">
                  <a:solidFill>
                    <a:srgbClr val="FF0000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列等价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kumimoji="1" lang="zh-CN" altLang="en-US" sz="2000" spc="200" dirty="0">
                  <a:solidFill>
                    <a:srgbClr val="44546A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 记作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A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~</a:t>
              </a:r>
              <a:r>
                <a:rPr lang="en-US" altLang="zh-CN" sz="2000" b="1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B</a:t>
              </a:r>
              <a:r>
                <a:rPr lang="en-US" altLang="zh-CN" sz="2000" dirty="0">
                  <a:solidFill>
                    <a:srgbClr val="44546A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</a:t>
              </a:r>
              <a:endPara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9225" name="Text Box 7"/>
            <p:cNvSpPr txBox="1"/>
            <p:nvPr/>
          </p:nvSpPr>
          <p:spPr>
            <a:xfrm>
              <a:off x="5475" y="1059"/>
              <a:ext cx="71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000" i="1" dirty="0">
                  <a:solidFill>
                    <a:srgbClr val="44546A"/>
                  </a:solidFill>
                  <a:latin typeface="Times New Roman" panose="02020603050405020304" pitchFamily="18" charset="0"/>
                </a:rPr>
                <a:t>c</a:t>
              </a:r>
              <a:endPara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41994" name="Text Box 10"/>
          <p:cNvSpPr txBox="1"/>
          <p:nvPr/>
        </p:nvSpPr>
        <p:spPr>
          <a:xfrm>
            <a:off x="1123950" y="4568825"/>
            <a:ext cx="8686800" cy="1329403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indent="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反身性 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indent="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(ii)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对称性 若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则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indent="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(iii)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传递性 若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则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~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9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9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19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19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9" grpId="0" build="p"/>
      <p:bldP spid="41994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614045"/>
            <a:ext cx="11519535" cy="577088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4615181" cy="536575"/>
            <a:chOff x="6462443" y="604011"/>
            <a:chExt cx="4264195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264194" cy="536575"/>
              <a:chOff x="6816659" y="604011"/>
              <a:chExt cx="4264194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14802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31951"/>
                <a:ext cx="3874620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行阶梯形与行最简形矩阵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grpSp>
        <p:nvGrpSpPr>
          <p:cNvPr id="93" name="Group 118"/>
          <p:cNvGrpSpPr/>
          <p:nvPr/>
        </p:nvGrpSpPr>
        <p:grpSpPr>
          <a:xfrm>
            <a:off x="5802313" y="2432050"/>
            <a:ext cx="2897187" cy="1482725"/>
            <a:chOff x="2497" y="1532"/>
            <a:chExt cx="1825" cy="934"/>
          </a:xfrm>
        </p:grpSpPr>
        <p:pic>
          <p:nvPicPr>
            <p:cNvPr id="94" name="Picture 7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928" y="1532"/>
              <a:ext cx="1394" cy="93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5" name="Text Box 115"/>
            <p:cNvSpPr txBox="1"/>
            <p:nvPr/>
          </p:nvSpPr>
          <p:spPr>
            <a:xfrm>
              <a:off x="2497" y="1616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96" name="Group 117"/>
          <p:cNvGrpSpPr/>
          <p:nvPr/>
        </p:nvGrpSpPr>
        <p:grpSpPr>
          <a:xfrm>
            <a:off x="2441575" y="2432050"/>
            <a:ext cx="3160713" cy="1482725"/>
            <a:chOff x="380" y="1532"/>
            <a:chExt cx="1991" cy="934"/>
          </a:xfrm>
        </p:grpSpPr>
        <p:pic>
          <p:nvPicPr>
            <p:cNvPr id="97" name="Picture 70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835" y="1532"/>
              <a:ext cx="1536" cy="93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8" name="Text Box 113"/>
            <p:cNvSpPr txBox="1"/>
            <p:nvPr/>
          </p:nvSpPr>
          <p:spPr>
            <a:xfrm>
              <a:off x="380" y="1620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pic>
        <p:nvPicPr>
          <p:cNvPr id="100" name="Picture 63"/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660066"/>
              </a:clrTo>
            </a:clrChange>
          </a:blip>
          <a:stretch>
            <a:fillRect/>
          </a:stretch>
        </p:blipFill>
        <p:spPr>
          <a:xfrm>
            <a:off x="6486525" y="923925"/>
            <a:ext cx="2213212" cy="1482725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102" name="Text Box 72"/>
          <p:cNvSpPr txBox="1"/>
          <p:nvPr/>
        </p:nvSpPr>
        <p:spPr>
          <a:xfrm>
            <a:off x="3323299" y="2479163"/>
            <a:ext cx="2089947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1    1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2    1    4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" name="Text Box 73"/>
          <p:cNvSpPr txBox="1"/>
          <p:nvPr/>
        </p:nvSpPr>
        <p:spPr>
          <a:xfrm>
            <a:off x="3332824" y="2828413"/>
            <a:ext cx="209191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2    2    0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4" name="Text Box 74"/>
          <p:cNvSpPr txBox="1"/>
          <p:nvPr/>
        </p:nvSpPr>
        <p:spPr>
          <a:xfrm>
            <a:off x="3332824" y="3158613"/>
            <a:ext cx="2120773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5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5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5" name="Text Box 75"/>
          <p:cNvSpPr txBox="1"/>
          <p:nvPr/>
        </p:nvSpPr>
        <p:spPr>
          <a:xfrm>
            <a:off x="3332824" y="3488813"/>
            <a:ext cx="2106346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3    4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6" name="Text Box 64"/>
          <p:cNvSpPr txBox="1"/>
          <p:nvPr/>
        </p:nvSpPr>
        <p:spPr>
          <a:xfrm>
            <a:off x="6677835" y="968822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2   1   4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7" name="Text Box 65"/>
          <p:cNvSpPr txBox="1"/>
          <p:nvPr/>
        </p:nvSpPr>
        <p:spPr>
          <a:xfrm>
            <a:off x="6687360" y="1299022"/>
            <a:ext cx="17818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1   1   2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8" name="Text Box 66"/>
          <p:cNvSpPr txBox="1"/>
          <p:nvPr/>
        </p:nvSpPr>
        <p:spPr>
          <a:xfrm>
            <a:off x="6687360" y="1629222"/>
            <a:ext cx="17818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1   2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9" name="Text Box 67"/>
          <p:cNvSpPr txBox="1"/>
          <p:nvPr/>
        </p:nvSpPr>
        <p:spPr>
          <a:xfrm>
            <a:off x="6687360" y="1959422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9   7   9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10" name="Picture 3"/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660066"/>
              </a:clrTo>
            </a:clrChange>
          </a:blip>
          <a:stretch>
            <a:fillRect/>
          </a:stretch>
        </p:blipFill>
        <p:spPr>
          <a:xfrm>
            <a:off x="3163888" y="923925"/>
            <a:ext cx="2363787" cy="1479550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111" name="Text Box 40"/>
          <p:cNvSpPr txBox="1"/>
          <p:nvPr/>
        </p:nvSpPr>
        <p:spPr>
          <a:xfrm>
            <a:off x="5648325" y="857250"/>
            <a:ext cx="7531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2" name="Text Box 42"/>
          <p:cNvSpPr txBox="1"/>
          <p:nvPr/>
        </p:nvSpPr>
        <p:spPr>
          <a:xfrm>
            <a:off x="2361092" y="2281866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" name="Text Box 43"/>
          <p:cNvSpPr txBox="1"/>
          <p:nvPr/>
        </p:nvSpPr>
        <p:spPr>
          <a:xfrm>
            <a:off x="2295525" y="2590800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4" name="Text Box 44"/>
          <p:cNvSpPr txBox="1"/>
          <p:nvPr/>
        </p:nvSpPr>
        <p:spPr>
          <a:xfrm>
            <a:off x="2295525" y="3120215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3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5" name="Text Box 81"/>
          <p:cNvSpPr txBox="1"/>
          <p:nvPr/>
        </p:nvSpPr>
        <p:spPr>
          <a:xfrm>
            <a:off x="6688468" y="2489796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2   1   4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6" name="Text Box 82"/>
          <p:cNvSpPr txBox="1"/>
          <p:nvPr/>
        </p:nvSpPr>
        <p:spPr>
          <a:xfrm>
            <a:off x="6697993" y="2839046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1   1   0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7" name="Text Box 83"/>
          <p:cNvSpPr txBox="1"/>
          <p:nvPr/>
        </p:nvSpPr>
        <p:spPr>
          <a:xfrm>
            <a:off x="6697993" y="3169246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" name="Text Box 84"/>
          <p:cNvSpPr txBox="1"/>
          <p:nvPr/>
        </p:nvSpPr>
        <p:spPr>
          <a:xfrm>
            <a:off x="6697993" y="3499446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0   1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9" name="Text Box 46"/>
          <p:cNvSpPr txBox="1"/>
          <p:nvPr/>
        </p:nvSpPr>
        <p:spPr>
          <a:xfrm>
            <a:off x="5667706" y="2281866"/>
            <a:ext cx="5372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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20" name="Text Box 47"/>
          <p:cNvSpPr txBox="1"/>
          <p:nvPr/>
        </p:nvSpPr>
        <p:spPr>
          <a:xfrm>
            <a:off x="5648325" y="2628900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5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1" name="Text Box 48"/>
          <p:cNvSpPr txBox="1"/>
          <p:nvPr/>
        </p:nvSpPr>
        <p:spPr>
          <a:xfrm>
            <a:off x="5648325" y="3120215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3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2" name="Text Box 53"/>
          <p:cNvSpPr txBox="1"/>
          <p:nvPr/>
        </p:nvSpPr>
        <p:spPr>
          <a:xfrm>
            <a:off x="5729288" y="1279525"/>
            <a:ext cx="5372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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23" name="Text Box 112"/>
          <p:cNvSpPr txBox="1"/>
          <p:nvPr/>
        </p:nvSpPr>
        <p:spPr>
          <a:xfrm>
            <a:off x="5792788" y="1224915"/>
            <a:ext cx="412115" cy="92329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rPr>
              <a:t>~</a:t>
            </a:r>
            <a:endParaRPr lang="en-US" altLang="zh-CN" sz="6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76" name="Group 121"/>
          <p:cNvGrpSpPr/>
          <p:nvPr/>
        </p:nvGrpSpPr>
        <p:grpSpPr>
          <a:xfrm>
            <a:off x="5851526" y="3968433"/>
            <a:ext cx="2867025" cy="1409700"/>
            <a:chOff x="2516" y="2527"/>
            <a:chExt cx="1806" cy="888"/>
          </a:xfrm>
        </p:grpSpPr>
        <p:pic>
          <p:nvPicPr>
            <p:cNvPr id="177" name="Picture 88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928" y="2527"/>
              <a:ext cx="1394" cy="888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78" name="Text Box 119"/>
            <p:cNvSpPr txBox="1"/>
            <p:nvPr/>
          </p:nvSpPr>
          <p:spPr>
            <a:xfrm>
              <a:off x="2516" y="2626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79" name="Group 120"/>
          <p:cNvGrpSpPr/>
          <p:nvPr/>
        </p:nvGrpSpPr>
        <p:grpSpPr>
          <a:xfrm>
            <a:off x="2497137" y="3968434"/>
            <a:ext cx="3130550" cy="1398588"/>
            <a:chOff x="403" y="2527"/>
            <a:chExt cx="1972" cy="881"/>
          </a:xfrm>
        </p:grpSpPr>
        <p:pic>
          <p:nvPicPr>
            <p:cNvPr id="180" name="Picture 96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839" y="2527"/>
              <a:ext cx="1536" cy="881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81" name="Text Box 116"/>
            <p:cNvSpPr txBox="1"/>
            <p:nvPr/>
          </p:nvSpPr>
          <p:spPr>
            <a:xfrm>
              <a:off x="403" y="2615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2" name="Text Box 51"/>
          <p:cNvSpPr txBox="1"/>
          <p:nvPr/>
        </p:nvSpPr>
        <p:spPr>
          <a:xfrm>
            <a:off x="2314575" y="3817620"/>
            <a:ext cx="7531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83" name="Group 103"/>
          <p:cNvGrpSpPr/>
          <p:nvPr/>
        </p:nvGrpSpPr>
        <p:grpSpPr>
          <a:xfrm>
            <a:off x="3433763" y="3917633"/>
            <a:ext cx="1776413" cy="698500"/>
            <a:chOff x="993" y="2495"/>
            <a:chExt cx="1119" cy="440"/>
          </a:xfrm>
        </p:grpSpPr>
        <p:sp>
          <p:nvSpPr>
            <p:cNvPr id="184" name="Text Box 98"/>
            <p:cNvSpPr txBox="1"/>
            <p:nvPr/>
          </p:nvSpPr>
          <p:spPr>
            <a:xfrm>
              <a:off x="993" y="2495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1   1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2   1   4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85" name="Text Box 99"/>
            <p:cNvSpPr txBox="1"/>
            <p:nvPr/>
          </p:nvSpPr>
          <p:spPr>
            <a:xfrm>
              <a:off x="999" y="2703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1   1   0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6" name="Text Box 101"/>
          <p:cNvSpPr txBox="1"/>
          <p:nvPr/>
        </p:nvSpPr>
        <p:spPr>
          <a:xfrm>
            <a:off x="3443288" y="49082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0   2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7" name="Text Box 52"/>
          <p:cNvSpPr txBox="1"/>
          <p:nvPr/>
        </p:nvSpPr>
        <p:spPr>
          <a:xfrm>
            <a:off x="2314575" y="4119245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8" name="Text Box 54"/>
          <p:cNvSpPr txBox="1"/>
          <p:nvPr/>
        </p:nvSpPr>
        <p:spPr>
          <a:xfrm>
            <a:off x="5743575" y="3808095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9" name="Text Box 55"/>
          <p:cNvSpPr txBox="1"/>
          <p:nvPr/>
        </p:nvSpPr>
        <p:spPr>
          <a:xfrm>
            <a:off x="5743575" y="4138295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0" name="AutoShape 56"/>
          <p:cNvSpPr/>
          <p:nvPr/>
        </p:nvSpPr>
        <p:spPr>
          <a:xfrm>
            <a:off x="3173413" y="5754370"/>
            <a:ext cx="2021124" cy="408859"/>
          </a:xfrm>
          <a:prstGeom prst="wedgeRoundRectCallout">
            <a:avLst>
              <a:gd name="adj1" fmla="val -5852"/>
              <a:gd name="adj2" fmla="val -107833"/>
              <a:gd name="adj3" fmla="val 16667"/>
            </a:avLst>
          </a:prstGeom>
          <a:noFill/>
          <a:ln w="12700" cap="flat" cmpd="sng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行阶梯形矩阵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91" name="AutoShape 57"/>
          <p:cNvSpPr/>
          <p:nvPr/>
        </p:nvSpPr>
        <p:spPr>
          <a:xfrm>
            <a:off x="6678613" y="5754370"/>
            <a:ext cx="2021124" cy="408859"/>
          </a:xfrm>
          <a:prstGeom prst="wedgeRoundRectCallout">
            <a:avLst>
              <a:gd name="adj1" fmla="val -4662"/>
              <a:gd name="adj2" fmla="val -108134"/>
              <a:gd name="adj3" fmla="val 16667"/>
            </a:avLst>
          </a:prstGeom>
          <a:noFill/>
          <a:ln w="12700" cap="flat" cmpd="sng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行最简形矩阵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</a:endParaRPr>
          </a:p>
        </p:txBody>
      </p:sp>
      <p:sp>
        <p:nvSpPr>
          <p:cNvPr id="192" name="Text Box 90"/>
          <p:cNvSpPr txBox="1"/>
          <p:nvPr/>
        </p:nvSpPr>
        <p:spPr>
          <a:xfrm>
            <a:off x="6750050" y="39176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3" name="Text Box 91"/>
          <p:cNvSpPr txBox="1"/>
          <p:nvPr/>
        </p:nvSpPr>
        <p:spPr>
          <a:xfrm>
            <a:off x="6759575" y="42478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1   0   3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94" name="Group 107"/>
          <p:cNvGrpSpPr/>
          <p:nvPr/>
        </p:nvGrpSpPr>
        <p:grpSpPr>
          <a:xfrm>
            <a:off x="6759575" y="4578033"/>
            <a:ext cx="1766888" cy="706437"/>
            <a:chOff x="3240" y="2911"/>
            <a:chExt cx="1113" cy="445"/>
          </a:xfrm>
        </p:grpSpPr>
        <p:sp>
          <p:nvSpPr>
            <p:cNvPr id="195" name="Text Box 92"/>
            <p:cNvSpPr txBox="1"/>
            <p:nvPr/>
          </p:nvSpPr>
          <p:spPr>
            <a:xfrm>
              <a:off x="3240" y="2911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96" name="Text Box 93"/>
            <p:cNvSpPr txBox="1"/>
            <p:nvPr/>
          </p:nvSpPr>
          <p:spPr>
            <a:xfrm>
              <a:off x="3240" y="3124"/>
              <a:ext cx="1104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0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0   0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97" name="Text Box 105" descr="bj"/>
          <p:cNvSpPr txBox="1"/>
          <p:nvPr/>
        </p:nvSpPr>
        <p:spPr>
          <a:xfrm>
            <a:off x="3443288" y="4908233"/>
            <a:ext cx="1752600" cy="368935"/>
          </a:xfrm>
          <a:prstGeom prst="rect">
            <a:avLst/>
          </a:prstGeom>
          <a:solidFill>
            <a:srgbClr val="7F7BD3"/>
          </a:solidFill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0   0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chemeClr val="bg1"/>
                </a:solidFill>
                <a:latin typeface="Times New Roman" panose="02020603050405020304" pitchFamily="18" charset="0"/>
              </a:rPr>
              <a:t>0</a:t>
            </a:r>
            <a:endParaRPr lang="en-US" altLang="zh-CN" sz="240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8" name="Text Box 100"/>
          <p:cNvSpPr txBox="1"/>
          <p:nvPr/>
        </p:nvSpPr>
        <p:spPr>
          <a:xfrm>
            <a:off x="3443288" y="45780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99" name="Group 122"/>
          <p:cNvGrpSpPr/>
          <p:nvPr/>
        </p:nvGrpSpPr>
        <p:grpSpPr>
          <a:xfrm>
            <a:off x="3381375" y="4023995"/>
            <a:ext cx="5235575" cy="864000"/>
            <a:chOff x="960" y="2592"/>
            <a:chExt cx="3298" cy="594"/>
          </a:xfrm>
        </p:grpSpPr>
        <p:sp>
          <p:nvSpPr>
            <p:cNvPr id="200" name="Freeform 108"/>
            <p:cNvSpPr/>
            <p:nvPr/>
          </p:nvSpPr>
          <p:spPr>
            <a:xfrm>
              <a:off x="960" y="2592"/>
              <a:ext cx="1202" cy="59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"/>
                </a:cxn>
                <a:cxn ang="0">
                  <a:pos x="240" y="192"/>
                </a:cxn>
                <a:cxn ang="0">
                  <a:pos x="240" y="384"/>
                </a:cxn>
                <a:cxn ang="0">
                  <a:pos x="816" y="384"/>
                </a:cxn>
                <a:cxn ang="0">
                  <a:pos x="816" y="594"/>
                </a:cxn>
                <a:cxn ang="0">
                  <a:pos x="1296" y="594"/>
                </a:cxn>
              </a:cxnLst>
              <a:rect l="0" t="0" r="0" b="0"/>
              <a:pathLst>
                <a:path w="1296" h="594">
                  <a:moveTo>
                    <a:pt x="0" y="0"/>
                  </a:moveTo>
                  <a:lnTo>
                    <a:pt x="0" y="192"/>
                  </a:lnTo>
                  <a:lnTo>
                    <a:pt x="240" y="192"/>
                  </a:lnTo>
                  <a:lnTo>
                    <a:pt x="240" y="384"/>
                  </a:lnTo>
                  <a:lnTo>
                    <a:pt x="816" y="384"/>
                  </a:lnTo>
                  <a:lnTo>
                    <a:pt x="816" y="594"/>
                  </a:lnTo>
                  <a:lnTo>
                    <a:pt x="1296" y="594"/>
                  </a:lnTo>
                </a:path>
              </a:pathLst>
            </a:custGeom>
            <a:noFill/>
            <a:ln w="1905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F7BD3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rgbClr val="660066"/>
                </a:solidFill>
              </a:endParaRPr>
            </a:p>
          </p:txBody>
        </p:sp>
        <p:sp>
          <p:nvSpPr>
            <p:cNvPr id="201" name="Freeform 109"/>
            <p:cNvSpPr/>
            <p:nvPr/>
          </p:nvSpPr>
          <p:spPr>
            <a:xfrm>
              <a:off x="3056" y="2592"/>
              <a:ext cx="1202" cy="59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"/>
                </a:cxn>
                <a:cxn ang="0">
                  <a:pos x="240" y="192"/>
                </a:cxn>
                <a:cxn ang="0">
                  <a:pos x="240" y="384"/>
                </a:cxn>
                <a:cxn ang="0">
                  <a:pos x="816" y="384"/>
                </a:cxn>
                <a:cxn ang="0">
                  <a:pos x="816" y="594"/>
                </a:cxn>
                <a:cxn ang="0">
                  <a:pos x="1296" y="594"/>
                </a:cxn>
              </a:cxnLst>
              <a:rect l="0" t="0" r="0" b="0"/>
              <a:pathLst>
                <a:path w="1296" h="594">
                  <a:moveTo>
                    <a:pt x="0" y="0"/>
                  </a:moveTo>
                  <a:lnTo>
                    <a:pt x="0" y="192"/>
                  </a:lnTo>
                  <a:lnTo>
                    <a:pt x="240" y="192"/>
                  </a:lnTo>
                  <a:lnTo>
                    <a:pt x="240" y="384"/>
                  </a:lnTo>
                  <a:lnTo>
                    <a:pt x="816" y="384"/>
                  </a:lnTo>
                  <a:lnTo>
                    <a:pt x="816" y="594"/>
                  </a:lnTo>
                  <a:lnTo>
                    <a:pt x="1296" y="594"/>
                  </a:lnTo>
                </a:path>
              </a:pathLst>
            </a:custGeom>
            <a:noFill/>
            <a:ln w="1905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2400">
                <a:solidFill>
                  <a:srgbClr val="660066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0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5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1" fill="hold">
                      <p:stCondLst>
                        <p:cond delay="indefinite"/>
                      </p:stCondLst>
                      <p:childTnLst>
                        <p:par>
                          <p:cTn id="182" fill="hold">
                            <p:stCondLst>
                              <p:cond delay="0"/>
                            </p:stCondLst>
                            <p:childTnLst>
                              <p:par>
                                <p:cTn id="1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0" dur="500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1" fill="hold">
                      <p:stCondLst>
                        <p:cond delay="indefinite"/>
                      </p:stCondLst>
                      <p:childTnLst>
                        <p:par>
                          <p:cTn id="202" fill="hold">
                            <p:stCondLst>
                              <p:cond delay="0"/>
                            </p:stCondLst>
                            <p:childTnLst>
                              <p:par>
                                <p:cTn id="20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5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build="p"/>
      <p:bldP spid="103" grpId="0" build="p"/>
      <p:bldP spid="104" grpId="0" build="p"/>
      <p:bldP spid="105" grpId="0" build="p"/>
      <p:bldP spid="106" grpId="0" build="p"/>
      <p:bldP spid="107" grpId="0" build="p"/>
      <p:bldP spid="108" grpId="0" build="p"/>
      <p:bldP spid="109" grpId="0" build="p"/>
      <p:bldP spid="111" grpId="0" build="p"/>
      <p:bldP spid="112" grpId="0" build="p"/>
      <p:bldP spid="113" grpId="0" build="p"/>
      <p:bldP spid="114" grpId="0" build="p"/>
      <p:bldP spid="115" grpId="0" build="p"/>
      <p:bldP spid="116" grpId="0" build="p"/>
      <p:bldP spid="117" grpId="0" build="p"/>
      <p:bldP spid="118" grpId="0" build="p"/>
      <p:bldP spid="119" grpId="0" build="p"/>
      <p:bldP spid="120" grpId="0" build="p"/>
      <p:bldP spid="121" grpId="0" build="p"/>
      <p:bldP spid="122" grpId="0" build="p"/>
      <p:bldP spid="123" grpId="0"/>
      <p:bldP spid="123" grpId="1"/>
      <p:bldP spid="182" grpId="0" build="p"/>
      <p:bldP spid="186" grpId="0" build="p"/>
      <p:bldP spid="187" grpId="0" build="p"/>
      <p:bldP spid="188" grpId="0" build="p"/>
      <p:bldP spid="189" grpId="0" build="p"/>
      <p:bldP spid="190" grpId="0" bldLvl="0" animBg="1"/>
      <p:bldP spid="191" grpId="0" bldLvl="0" animBg="1"/>
      <p:bldP spid="192" grpId="0" build="p"/>
      <p:bldP spid="193" grpId="0" build="p"/>
      <p:bldP spid="197" grpId="0" animBg="1" uiExpand="1" build="p"/>
      <p:bldP spid="19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614045"/>
            <a:ext cx="11519535" cy="577088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3480436" cy="536575"/>
            <a:chOff x="6462443" y="604011"/>
            <a:chExt cx="321574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3215747" cy="536575"/>
              <a:chOff x="6816659" y="604011"/>
              <a:chExt cx="321574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321574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31951"/>
                <a:ext cx="2825586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矩阵初等变换举例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grpSp>
        <p:nvGrpSpPr>
          <p:cNvPr id="93" name="Group 118"/>
          <p:cNvGrpSpPr/>
          <p:nvPr/>
        </p:nvGrpSpPr>
        <p:grpSpPr>
          <a:xfrm>
            <a:off x="5802314" y="2432050"/>
            <a:ext cx="2947988" cy="1482725"/>
            <a:chOff x="2497" y="1532"/>
            <a:chExt cx="1857" cy="934"/>
          </a:xfrm>
        </p:grpSpPr>
        <p:pic>
          <p:nvPicPr>
            <p:cNvPr id="94" name="Picture 7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928" y="1532"/>
              <a:ext cx="1426" cy="93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5" name="Text Box 115"/>
            <p:cNvSpPr txBox="1"/>
            <p:nvPr/>
          </p:nvSpPr>
          <p:spPr>
            <a:xfrm>
              <a:off x="2497" y="1619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96" name="Group 117"/>
          <p:cNvGrpSpPr/>
          <p:nvPr/>
        </p:nvGrpSpPr>
        <p:grpSpPr>
          <a:xfrm>
            <a:off x="2427287" y="2432050"/>
            <a:ext cx="3175000" cy="1482725"/>
            <a:chOff x="371" y="1532"/>
            <a:chExt cx="2000" cy="934"/>
          </a:xfrm>
        </p:grpSpPr>
        <p:pic>
          <p:nvPicPr>
            <p:cNvPr id="97" name="Picture 70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835" y="1532"/>
              <a:ext cx="1536" cy="93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8" name="Text Box 113"/>
            <p:cNvSpPr txBox="1"/>
            <p:nvPr/>
          </p:nvSpPr>
          <p:spPr>
            <a:xfrm>
              <a:off x="371" y="1612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pic>
        <p:nvPicPr>
          <p:cNvPr id="100" name="Picture 63"/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/>
              </a:clrFrom>
              <a:clrTo>
                <a:srgbClr val="660066"/>
              </a:clrTo>
            </a:clrChange>
          </a:blip>
          <a:stretch>
            <a:fillRect/>
          </a:stretch>
        </p:blipFill>
        <p:spPr>
          <a:xfrm>
            <a:off x="6486525" y="923925"/>
            <a:ext cx="2264070" cy="1482725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102" name="Text Box 72"/>
          <p:cNvSpPr txBox="1"/>
          <p:nvPr/>
        </p:nvSpPr>
        <p:spPr>
          <a:xfrm>
            <a:off x="3344565" y="2479163"/>
            <a:ext cx="209191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1    1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2    1     4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3" name="Text Box 73"/>
          <p:cNvSpPr txBox="1"/>
          <p:nvPr/>
        </p:nvSpPr>
        <p:spPr>
          <a:xfrm>
            <a:off x="3354090" y="2828413"/>
            <a:ext cx="209191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2    2     0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4" name="Text Box 74"/>
          <p:cNvSpPr txBox="1"/>
          <p:nvPr/>
        </p:nvSpPr>
        <p:spPr>
          <a:xfrm>
            <a:off x="3354090" y="3158613"/>
            <a:ext cx="204382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5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5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5" name="Text Box 75"/>
          <p:cNvSpPr txBox="1"/>
          <p:nvPr/>
        </p:nvSpPr>
        <p:spPr>
          <a:xfrm>
            <a:off x="3354090" y="3488813"/>
            <a:ext cx="2183290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3    4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6" name="Text Box 64"/>
          <p:cNvSpPr txBox="1"/>
          <p:nvPr/>
        </p:nvSpPr>
        <p:spPr>
          <a:xfrm>
            <a:off x="6731000" y="968822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2   1   4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7" name="Text Box 65"/>
          <p:cNvSpPr txBox="1"/>
          <p:nvPr/>
        </p:nvSpPr>
        <p:spPr>
          <a:xfrm>
            <a:off x="6740525" y="1299022"/>
            <a:ext cx="17818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1   1   2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8" name="Text Box 66"/>
          <p:cNvSpPr txBox="1"/>
          <p:nvPr/>
        </p:nvSpPr>
        <p:spPr>
          <a:xfrm>
            <a:off x="6740525" y="1629222"/>
            <a:ext cx="17818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1   2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9" name="Text Box 67"/>
          <p:cNvSpPr txBox="1"/>
          <p:nvPr/>
        </p:nvSpPr>
        <p:spPr>
          <a:xfrm>
            <a:off x="6740525" y="1959422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9   7   9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10" name="Picture 3"/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/>
              </a:clrFrom>
              <a:clrTo>
                <a:srgbClr val="660066"/>
              </a:clrTo>
            </a:clrChange>
          </a:blip>
          <a:stretch>
            <a:fillRect/>
          </a:stretch>
        </p:blipFill>
        <p:spPr>
          <a:xfrm>
            <a:off x="3163888" y="923925"/>
            <a:ext cx="2363787" cy="1479550"/>
          </a:xfrm>
          <a:prstGeom prst="rect">
            <a:avLst/>
          </a:prstGeom>
          <a:noFill/>
          <a:ln w="38100">
            <a:noFill/>
          </a:ln>
        </p:spPr>
      </p:pic>
      <p:sp>
        <p:nvSpPr>
          <p:cNvPr id="111" name="Text Box 40"/>
          <p:cNvSpPr txBox="1"/>
          <p:nvPr/>
        </p:nvSpPr>
        <p:spPr>
          <a:xfrm>
            <a:off x="5648325" y="857250"/>
            <a:ext cx="7531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2" name="Text Box 42"/>
          <p:cNvSpPr txBox="1"/>
          <p:nvPr/>
        </p:nvSpPr>
        <p:spPr>
          <a:xfrm>
            <a:off x="2371725" y="2260600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3" name="Text Box 43"/>
          <p:cNvSpPr txBox="1"/>
          <p:nvPr/>
        </p:nvSpPr>
        <p:spPr>
          <a:xfrm>
            <a:off x="2295525" y="2590800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4" name="Text Box 44"/>
          <p:cNvSpPr txBox="1"/>
          <p:nvPr/>
        </p:nvSpPr>
        <p:spPr>
          <a:xfrm>
            <a:off x="2295525" y="3109582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3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5" name="Text Box 81"/>
          <p:cNvSpPr txBox="1"/>
          <p:nvPr/>
        </p:nvSpPr>
        <p:spPr>
          <a:xfrm>
            <a:off x="6731000" y="247916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2   1   4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6" name="Text Box 82"/>
          <p:cNvSpPr txBox="1"/>
          <p:nvPr/>
        </p:nvSpPr>
        <p:spPr>
          <a:xfrm>
            <a:off x="6740525" y="282841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1   1   0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7" name="Text Box 83"/>
          <p:cNvSpPr txBox="1"/>
          <p:nvPr/>
        </p:nvSpPr>
        <p:spPr>
          <a:xfrm>
            <a:off x="6740525" y="315861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8" name="Text Box 84"/>
          <p:cNvSpPr txBox="1"/>
          <p:nvPr/>
        </p:nvSpPr>
        <p:spPr>
          <a:xfrm>
            <a:off x="6740525" y="348881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0   1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9" name="Text Box 46"/>
          <p:cNvSpPr txBox="1"/>
          <p:nvPr/>
        </p:nvSpPr>
        <p:spPr>
          <a:xfrm>
            <a:off x="5710238" y="2292499"/>
            <a:ext cx="5372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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20" name="Text Box 47"/>
          <p:cNvSpPr txBox="1"/>
          <p:nvPr/>
        </p:nvSpPr>
        <p:spPr>
          <a:xfrm>
            <a:off x="5648325" y="2628900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5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1" name="Text Box 48"/>
          <p:cNvSpPr txBox="1"/>
          <p:nvPr/>
        </p:nvSpPr>
        <p:spPr>
          <a:xfrm>
            <a:off x="5648325" y="3130848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3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2" name="Text Box 53"/>
          <p:cNvSpPr txBox="1"/>
          <p:nvPr/>
        </p:nvSpPr>
        <p:spPr>
          <a:xfrm>
            <a:off x="5729288" y="1279525"/>
            <a:ext cx="5372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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2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23" name="Text Box 112"/>
          <p:cNvSpPr txBox="1"/>
          <p:nvPr/>
        </p:nvSpPr>
        <p:spPr>
          <a:xfrm>
            <a:off x="5792788" y="1224915"/>
            <a:ext cx="412115" cy="92329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rPr>
              <a:t>~</a:t>
            </a:r>
            <a:endParaRPr lang="en-US" altLang="zh-CN" sz="6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76" name="Group 121"/>
          <p:cNvGrpSpPr/>
          <p:nvPr/>
        </p:nvGrpSpPr>
        <p:grpSpPr>
          <a:xfrm>
            <a:off x="5585229" y="3968433"/>
            <a:ext cx="2909887" cy="1482725"/>
            <a:chOff x="2509" y="2527"/>
            <a:chExt cx="1833" cy="934"/>
          </a:xfrm>
        </p:grpSpPr>
        <p:pic>
          <p:nvPicPr>
            <p:cNvPr id="177" name="Picture 88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928" y="2527"/>
              <a:ext cx="1414" cy="93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78" name="Text Box 119"/>
            <p:cNvSpPr txBox="1"/>
            <p:nvPr/>
          </p:nvSpPr>
          <p:spPr>
            <a:xfrm>
              <a:off x="2509" y="2598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79" name="Group 120"/>
          <p:cNvGrpSpPr/>
          <p:nvPr/>
        </p:nvGrpSpPr>
        <p:grpSpPr>
          <a:xfrm>
            <a:off x="2441575" y="3968435"/>
            <a:ext cx="3005138" cy="1387476"/>
            <a:chOff x="368" y="2527"/>
            <a:chExt cx="1893" cy="874"/>
          </a:xfrm>
        </p:grpSpPr>
        <p:pic>
          <p:nvPicPr>
            <p:cNvPr id="180" name="Picture 96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839" y="2527"/>
              <a:ext cx="1422" cy="874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81" name="Text Box 116"/>
            <p:cNvSpPr txBox="1"/>
            <p:nvPr/>
          </p:nvSpPr>
          <p:spPr>
            <a:xfrm>
              <a:off x="368" y="2580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2" name="Text Box 51"/>
          <p:cNvSpPr txBox="1"/>
          <p:nvPr/>
        </p:nvSpPr>
        <p:spPr>
          <a:xfrm>
            <a:off x="2314575" y="3817620"/>
            <a:ext cx="75311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endParaRPr lang="en-US" altLang="zh-CN" sz="2400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83" name="Group 103"/>
          <p:cNvGrpSpPr/>
          <p:nvPr/>
        </p:nvGrpSpPr>
        <p:grpSpPr>
          <a:xfrm>
            <a:off x="3433763" y="3981431"/>
            <a:ext cx="1776413" cy="698500"/>
            <a:chOff x="993" y="2495"/>
            <a:chExt cx="1119" cy="440"/>
          </a:xfrm>
        </p:grpSpPr>
        <p:sp>
          <p:nvSpPr>
            <p:cNvPr id="184" name="Text Box 98"/>
            <p:cNvSpPr txBox="1"/>
            <p:nvPr/>
          </p:nvSpPr>
          <p:spPr>
            <a:xfrm>
              <a:off x="993" y="2495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1   1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2   1   4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85" name="Text Box 99"/>
            <p:cNvSpPr txBox="1"/>
            <p:nvPr/>
          </p:nvSpPr>
          <p:spPr>
            <a:xfrm>
              <a:off x="999" y="2703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1   1   0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6" name="Text Box 101"/>
          <p:cNvSpPr txBox="1"/>
          <p:nvPr/>
        </p:nvSpPr>
        <p:spPr>
          <a:xfrm>
            <a:off x="3443288" y="49082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0   2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6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7" name="Text Box 52"/>
          <p:cNvSpPr txBox="1"/>
          <p:nvPr/>
        </p:nvSpPr>
        <p:spPr>
          <a:xfrm>
            <a:off x="2314575" y="4119245"/>
            <a:ext cx="7550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8" name="Text Box 54"/>
          <p:cNvSpPr txBox="1"/>
          <p:nvPr/>
        </p:nvSpPr>
        <p:spPr>
          <a:xfrm>
            <a:off x="5488391" y="3808095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89" name="Text Box 55"/>
          <p:cNvSpPr txBox="1"/>
          <p:nvPr/>
        </p:nvSpPr>
        <p:spPr>
          <a:xfrm>
            <a:off x="5488391" y="4138295"/>
            <a:ext cx="60261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i="1" baseline="-300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2" name="Text Box 90"/>
          <p:cNvSpPr txBox="1"/>
          <p:nvPr/>
        </p:nvSpPr>
        <p:spPr>
          <a:xfrm>
            <a:off x="6494866" y="3981431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1   0   4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3" name="Text Box 91"/>
          <p:cNvSpPr txBox="1"/>
          <p:nvPr/>
        </p:nvSpPr>
        <p:spPr>
          <a:xfrm>
            <a:off x="6504391" y="4311631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1   0   3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94" name="Group 107"/>
          <p:cNvGrpSpPr/>
          <p:nvPr/>
        </p:nvGrpSpPr>
        <p:grpSpPr>
          <a:xfrm>
            <a:off x="6504391" y="4641831"/>
            <a:ext cx="1766888" cy="706437"/>
            <a:chOff x="3240" y="2911"/>
            <a:chExt cx="1113" cy="445"/>
          </a:xfrm>
        </p:grpSpPr>
        <p:sp>
          <p:nvSpPr>
            <p:cNvPr id="195" name="Text Box 92"/>
            <p:cNvSpPr txBox="1"/>
            <p:nvPr/>
          </p:nvSpPr>
          <p:spPr>
            <a:xfrm>
              <a:off x="3240" y="2911"/>
              <a:ext cx="1113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96" name="Text Box 93"/>
            <p:cNvSpPr txBox="1"/>
            <p:nvPr/>
          </p:nvSpPr>
          <p:spPr>
            <a:xfrm>
              <a:off x="3240" y="3124"/>
              <a:ext cx="1104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0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0   0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0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97" name="Text Box 105" descr="bj"/>
          <p:cNvSpPr txBox="1"/>
          <p:nvPr/>
        </p:nvSpPr>
        <p:spPr>
          <a:xfrm>
            <a:off x="3443288" y="4972031"/>
            <a:ext cx="1752600" cy="368935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0   0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98" name="Text Box 100"/>
          <p:cNvSpPr txBox="1"/>
          <p:nvPr/>
        </p:nvSpPr>
        <p:spPr>
          <a:xfrm>
            <a:off x="3443288" y="4578033"/>
            <a:ext cx="1767205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0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1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99" name="Group 122"/>
          <p:cNvGrpSpPr/>
          <p:nvPr/>
        </p:nvGrpSpPr>
        <p:grpSpPr>
          <a:xfrm>
            <a:off x="3381375" y="4087794"/>
            <a:ext cx="4991101" cy="874182"/>
            <a:chOff x="960" y="2592"/>
            <a:chExt cx="3144" cy="601"/>
          </a:xfrm>
        </p:grpSpPr>
        <p:sp>
          <p:nvSpPr>
            <p:cNvPr id="200" name="Freeform 108"/>
            <p:cNvSpPr/>
            <p:nvPr/>
          </p:nvSpPr>
          <p:spPr>
            <a:xfrm>
              <a:off x="960" y="2592"/>
              <a:ext cx="1202" cy="59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"/>
                </a:cxn>
                <a:cxn ang="0">
                  <a:pos x="240" y="192"/>
                </a:cxn>
                <a:cxn ang="0">
                  <a:pos x="240" y="384"/>
                </a:cxn>
                <a:cxn ang="0">
                  <a:pos x="816" y="384"/>
                </a:cxn>
                <a:cxn ang="0">
                  <a:pos x="816" y="594"/>
                </a:cxn>
                <a:cxn ang="0">
                  <a:pos x="1296" y="594"/>
                </a:cxn>
              </a:cxnLst>
              <a:rect l="0" t="0" r="0" b="0"/>
              <a:pathLst>
                <a:path w="1296" h="594">
                  <a:moveTo>
                    <a:pt x="0" y="0"/>
                  </a:moveTo>
                  <a:lnTo>
                    <a:pt x="0" y="192"/>
                  </a:lnTo>
                  <a:lnTo>
                    <a:pt x="240" y="192"/>
                  </a:lnTo>
                  <a:lnTo>
                    <a:pt x="240" y="384"/>
                  </a:lnTo>
                  <a:lnTo>
                    <a:pt x="816" y="384"/>
                  </a:lnTo>
                  <a:lnTo>
                    <a:pt x="816" y="594"/>
                  </a:lnTo>
                  <a:lnTo>
                    <a:pt x="1296" y="594"/>
                  </a:lnTo>
                </a:path>
              </a:pathLst>
            </a:custGeom>
            <a:noFill/>
            <a:ln w="1905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7F7BD3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2400">
                <a:solidFill>
                  <a:srgbClr val="660066"/>
                </a:solidFill>
              </a:endParaRPr>
            </a:p>
          </p:txBody>
        </p:sp>
        <p:sp>
          <p:nvSpPr>
            <p:cNvPr id="201" name="Freeform 109"/>
            <p:cNvSpPr/>
            <p:nvPr/>
          </p:nvSpPr>
          <p:spPr>
            <a:xfrm>
              <a:off x="2902" y="2599"/>
              <a:ext cx="1202" cy="59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"/>
                </a:cxn>
                <a:cxn ang="0">
                  <a:pos x="240" y="192"/>
                </a:cxn>
                <a:cxn ang="0">
                  <a:pos x="240" y="384"/>
                </a:cxn>
                <a:cxn ang="0">
                  <a:pos x="816" y="384"/>
                </a:cxn>
                <a:cxn ang="0">
                  <a:pos x="816" y="594"/>
                </a:cxn>
                <a:cxn ang="0">
                  <a:pos x="1296" y="594"/>
                </a:cxn>
              </a:cxnLst>
              <a:rect l="0" t="0" r="0" b="0"/>
              <a:pathLst>
                <a:path w="1296" h="594">
                  <a:moveTo>
                    <a:pt x="0" y="0"/>
                  </a:moveTo>
                  <a:lnTo>
                    <a:pt x="0" y="192"/>
                  </a:lnTo>
                  <a:lnTo>
                    <a:pt x="240" y="192"/>
                  </a:lnTo>
                  <a:lnTo>
                    <a:pt x="240" y="384"/>
                  </a:lnTo>
                  <a:lnTo>
                    <a:pt x="816" y="384"/>
                  </a:lnTo>
                  <a:lnTo>
                    <a:pt x="816" y="594"/>
                  </a:lnTo>
                  <a:lnTo>
                    <a:pt x="1296" y="594"/>
                  </a:lnTo>
                </a:path>
              </a:pathLst>
            </a:custGeom>
            <a:noFill/>
            <a:ln w="19050" cap="flat" cmpd="sng">
              <a:solidFill>
                <a:srgbClr val="FF0000">
                  <a:alpha val="100000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 sz="2400">
                <a:solidFill>
                  <a:srgbClr val="660066"/>
                </a:solidFill>
              </a:endParaRPr>
            </a:p>
          </p:txBody>
        </p:sp>
      </p:grpSp>
      <p:sp>
        <p:nvSpPr>
          <p:cNvPr id="48156" name="Text Box 28"/>
          <p:cNvSpPr txBox="1"/>
          <p:nvPr/>
        </p:nvSpPr>
        <p:spPr>
          <a:xfrm>
            <a:off x="1038225" y="5505450"/>
            <a:ext cx="10086340" cy="73850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可以证明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对于任何矩阵</a:t>
            </a:r>
            <a:r>
              <a:rPr kumimoji="1" lang="zh-CN" altLang="en-US" sz="2400" b="1" i="1" spc="200" dirty="0">
                <a:solidFill>
                  <a:srgbClr val="660066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总可经过有限次初等行变换把它变为行阶梯形矩阵和行最简形矩阵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1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/>
      <p:bldP spid="48156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6" name="Object 19"/>
          <p:cNvGraphicFramePr>
            <a:graphicFrameLocks noChangeAspect="1"/>
          </p:cNvGraphicFramePr>
          <p:nvPr/>
        </p:nvGraphicFramePr>
        <p:xfrm>
          <a:off x="2084388" y="3932238"/>
          <a:ext cx="3719512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" name="Equation" r:id="rId1" imgW="39014400" imgH="22250400" progId="Equation.DSMT4">
                  <p:embed/>
                </p:oleObj>
              </mc:Choice>
              <mc:Fallback>
                <p:oleObj name="Equation" r:id="rId1" imgW="39014400" imgH="22250400" progId="Equation.DSMT4">
                  <p:embed/>
                  <p:pic>
                    <p:nvPicPr>
                      <p:cNvPr id="0" name="图片 1638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084388" y="3932238"/>
                        <a:ext cx="3719512" cy="21240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7" name="Object 18"/>
          <p:cNvGraphicFramePr>
            <a:graphicFrameLocks noChangeAspect="1"/>
          </p:cNvGraphicFramePr>
          <p:nvPr/>
        </p:nvGraphicFramePr>
        <p:xfrm>
          <a:off x="2084388" y="600075"/>
          <a:ext cx="3724275" cy="212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Equation" r:id="rId3" imgW="39014400" imgH="22250400" progId="Equation.DSMT4">
                  <p:embed/>
                </p:oleObj>
              </mc:Choice>
              <mc:Fallback>
                <p:oleObj name="Equation" r:id="rId3" imgW="39014400" imgH="22250400" progId="Equation.DSMT4">
                  <p:embed/>
                  <p:pic>
                    <p:nvPicPr>
                      <p:cNvPr id="0" name="图片 16385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84388" y="600075"/>
                        <a:ext cx="3724275" cy="21224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8612" name="Group 4"/>
          <p:cNvGrpSpPr/>
          <p:nvPr/>
        </p:nvGrpSpPr>
        <p:grpSpPr bwMode="auto">
          <a:xfrm>
            <a:off x="2200275" y="1098550"/>
            <a:ext cx="2743200" cy="1079500"/>
            <a:chOff x="192" y="712"/>
            <a:chExt cx="1728" cy="680"/>
          </a:xfrm>
        </p:grpSpPr>
        <p:sp>
          <p:nvSpPr>
            <p:cNvPr id="26640" name="Line 5"/>
            <p:cNvSpPr>
              <a:spLocks noChangeShapeType="1"/>
            </p:cNvSpPr>
            <p:nvPr/>
          </p:nvSpPr>
          <p:spPr bwMode="auto">
            <a:xfrm>
              <a:off x="192" y="712"/>
              <a:ext cx="28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1" name="Line 6"/>
            <p:cNvSpPr>
              <a:spLocks noChangeShapeType="1"/>
            </p:cNvSpPr>
            <p:nvPr/>
          </p:nvSpPr>
          <p:spPr bwMode="auto">
            <a:xfrm>
              <a:off x="480" y="720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2" name="Line 7"/>
            <p:cNvSpPr>
              <a:spLocks noChangeShapeType="1"/>
            </p:cNvSpPr>
            <p:nvPr/>
          </p:nvSpPr>
          <p:spPr bwMode="auto">
            <a:xfrm>
              <a:off x="480" y="1056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3" name="Line 8"/>
            <p:cNvSpPr>
              <a:spLocks noChangeShapeType="1"/>
            </p:cNvSpPr>
            <p:nvPr/>
          </p:nvSpPr>
          <p:spPr bwMode="auto">
            <a:xfrm>
              <a:off x="1200" y="1056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4" name="Line 9"/>
            <p:cNvSpPr>
              <a:spLocks noChangeShapeType="1"/>
            </p:cNvSpPr>
            <p:nvPr/>
          </p:nvSpPr>
          <p:spPr bwMode="auto">
            <a:xfrm>
              <a:off x="1200" y="1392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68618" name="Text Box 10"/>
          <p:cNvSpPr txBox="1">
            <a:spLocks noChangeArrowheads="1"/>
          </p:cNvSpPr>
          <p:nvPr/>
        </p:nvSpPr>
        <p:spPr bwMode="auto">
          <a:xfrm>
            <a:off x="5880100" y="476250"/>
            <a:ext cx="5073015" cy="3284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 smtClean="0">
                <a:solidFill>
                  <a:srgbClr val="FF3300"/>
                </a:solidFill>
              </a:rPr>
              <a:t>行阶梯形矩阵</a:t>
            </a:r>
            <a:r>
              <a:rPr lang="zh-CN" altLang="en-US" sz="2400" dirty="0" smtClean="0">
                <a:solidFill>
                  <a:srgbClr val="000000"/>
                </a:solidFill>
              </a:rPr>
              <a:t>：</a:t>
            </a:r>
            <a:endParaRPr lang="zh-CN" altLang="en-US" sz="2400" dirty="0" smtClean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srgbClr val="7030A0"/>
                </a:solidFill>
                <a:highlight>
                  <a:srgbClr val="FFFF00"/>
                </a:highlight>
              </a:rPr>
              <a:t>定义</a:t>
            </a:r>
            <a:r>
              <a:rPr lang="zh-CN" altLang="en-US" dirty="0" smtClean="0">
                <a:solidFill>
                  <a:srgbClr val="7030A0"/>
                </a:solidFill>
              </a:rPr>
              <a:t>：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非零矩阵若满足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(i) 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非零行在零行的上面；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(ii)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非零行的首非零元所在列在上一行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如果存在的话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)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的首非零元所在列的右面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.</a:t>
            </a:r>
            <a:endParaRPr lang="en-US" altLang="zh-CN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0" dirty="0" smtClean="0">
                <a:solidFill>
                  <a:srgbClr val="7030A0"/>
                </a:solidFill>
                <a:highlight>
                  <a:srgbClr val="FFFF00"/>
                </a:highlight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特点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：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可画出一条阶梯线，线的下方全为零；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每个台阶只有一行；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阶梯线的竖线右方是非零行的第一个非零元素（首非零元）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.</a:t>
            </a:r>
            <a:endParaRPr lang="en-US" altLang="zh-CN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grpSp>
        <p:nvGrpSpPr>
          <p:cNvPr id="68620" name="Group 12"/>
          <p:cNvGrpSpPr/>
          <p:nvPr/>
        </p:nvGrpSpPr>
        <p:grpSpPr bwMode="auto">
          <a:xfrm>
            <a:off x="2208213" y="4397375"/>
            <a:ext cx="2743200" cy="1079500"/>
            <a:chOff x="192" y="712"/>
            <a:chExt cx="1728" cy="680"/>
          </a:xfrm>
        </p:grpSpPr>
        <p:sp>
          <p:nvSpPr>
            <p:cNvPr id="26635" name="Line 13"/>
            <p:cNvSpPr>
              <a:spLocks noChangeShapeType="1"/>
            </p:cNvSpPr>
            <p:nvPr/>
          </p:nvSpPr>
          <p:spPr bwMode="auto">
            <a:xfrm>
              <a:off x="192" y="712"/>
              <a:ext cx="28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6" name="Line 14"/>
            <p:cNvSpPr>
              <a:spLocks noChangeShapeType="1"/>
            </p:cNvSpPr>
            <p:nvPr/>
          </p:nvSpPr>
          <p:spPr bwMode="auto">
            <a:xfrm>
              <a:off x="480" y="720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7" name="Line 15"/>
            <p:cNvSpPr>
              <a:spLocks noChangeShapeType="1"/>
            </p:cNvSpPr>
            <p:nvPr/>
          </p:nvSpPr>
          <p:spPr bwMode="auto">
            <a:xfrm>
              <a:off x="480" y="1056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8" name="Line 16"/>
            <p:cNvSpPr>
              <a:spLocks noChangeShapeType="1"/>
            </p:cNvSpPr>
            <p:nvPr/>
          </p:nvSpPr>
          <p:spPr bwMode="auto">
            <a:xfrm>
              <a:off x="1200" y="1056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9" name="Line 17"/>
            <p:cNvSpPr>
              <a:spLocks noChangeShapeType="1"/>
            </p:cNvSpPr>
            <p:nvPr/>
          </p:nvSpPr>
          <p:spPr bwMode="auto">
            <a:xfrm>
              <a:off x="1200" y="1392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26632" name="Object 20"/>
          <p:cNvGraphicFramePr>
            <a:graphicFrameLocks noChangeAspect="1"/>
          </p:cNvGraphicFramePr>
          <p:nvPr/>
        </p:nvGraphicFramePr>
        <p:xfrm>
          <a:off x="2435225" y="2636838"/>
          <a:ext cx="685800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Equation" r:id="rId5" imgW="9144000" imgH="5486400" progId="Equation.DSMT4">
                  <p:embed/>
                </p:oleObj>
              </mc:Choice>
              <mc:Fallback>
                <p:oleObj name="Equation" r:id="rId5" imgW="9144000" imgH="5486400" progId="Equation.DSMT4">
                  <p:embed/>
                  <p:pic>
                    <p:nvPicPr>
                      <p:cNvPr id="0" name="图片 16386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35225" y="2636838"/>
                        <a:ext cx="685800" cy="4111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33" name="Object 21"/>
          <p:cNvGraphicFramePr>
            <a:graphicFrameLocks noChangeAspect="1"/>
          </p:cNvGraphicFramePr>
          <p:nvPr/>
        </p:nvGraphicFramePr>
        <p:xfrm>
          <a:off x="2430463" y="3192463"/>
          <a:ext cx="709612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Equation" r:id="rId7" imgW="9448800" imgH="5486400" progId="Equation.DSMT4">
                  <p:embed/>
                </p:oleObj>
              </mc:Choice>
              <mc:Fallback>
                <p:oleObj name="Equation" r:id="rId7" imgW="9448800" imgH="5486400" progId="Equation.DSMT4">
                  <p:embed/>
                  <p:pic>
                    <p:nvPicPr>
                      <p:cNvPr id="0" name="图片 16387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30463" y="3192463"/>
                        <a:ext cx="709612" cy="4111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4" name="Freeform 22"/>
          <p:cNvSpPr/>
          <p:nvPr/>
        </p:nvSpPr>
        <p:spPr bwMode="auto">
          <a:xfrm>
            <a:off x="1992313" y="3048000"/>
            <a:ext cx="1584325" cy="144463"/>
          </a:xfrm>
          <a:custGeom>
            <a:avLst/>
            <a:gdLst>
              <a:gd name="T0" fmla="*/ 0 w 1179"/>
              <a:gd name="T1" fmla="*/ 73554 h 273"/>
              <a:gd name="T2" fmla="*/ 370885 w 1179"/>
              <a:gd name="T3" fmla="*/ 0 h 273"/>
              <a:gd name="T4" fmla="*/ 791491 w 1179"/>
              <a:gd name="T5" fmla="*/ 73554 h 273"/>
              <a:gd name="T6" fmla="*/ 1210752 w 1179"/>
              <a:gd name="T7" fmla="*/ 144463 h 273"/>
              <a:gd name="T8" fmla="*/ 1584325 w 1179"/>
              <a:gd name="T9" fmla="*/ 73554 h 27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79" h="273">
                <a:moveTo>
                  <a:pt x="0" y="139"/>
                </a:moveTo>
                <a:cubicBezTo>
                  <a:pt x="46" y="116"/>
                  <a:pt x="178" y="0"/>
                  <a:pt x="276" y="0"/>
                </a:cubicBezTo>
                <a:cubicBezTo>
                  <a:pt x="374" y="0"/>
                  <a:pt x="485" y="94"/>
                  <a:pt x="589" y="139"/>
                </a:cubicBezTo>
                <a:cubicBezTo>
                  <a:pt x="693" y="184"/>
                  <a:pt x="803" y="273"/>
                  <a:pt x="901" y="273"/>
                </a:cubicBezTo>
                <a:cubicBezTo>
                  <a:pt x="999" y="273"/>
                  <a:pt x="1121" y="167"/>
                  <a:pt x="1179" y="139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5927090" y="3932555"/>
            <a:ext cx="5082540" cy="2371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FF3300"/>
                </a:solidFill>
              </a:rPr>
              <a:t>行最简形矩阵</a:t>
            </a:r>
            <a:r>
              <a:rPr lang="en-US" altLang="zh-CN" sz="2400" smtClean="0">
                <a:solidFill>
                  <a:srgbClr val="FF3300"/>
                </a:solidFill>
              </a:rPr>
              <a:t>(</a:t>
            </a:r>
            <a:r>
              <a:rPr lang="zh-CN" altLang="en-US" sz="2400" smtClean="0">
                <a:solidFill>
                  <a:srgbClr val="FF3300"/>
                </a:solidFill>
              </a:rPr>
              <a:t>特殊的行阶梯形矩阵</a:t>
            </a:r>
            <a:r>
              <a:rPr lang="en-US" altLang="zh-CN" sz="2400" smtClean="0">
                <a:solidFill>
                  <a:srgbClr val="FF3300"/>
                </a:solidFill>
              </a:rPr>
              <a:t>)</a:t>
            </a:r>
            <a:r>
              <a:rPr lang="zh-CN" altLang="en-US" sz="2400" smtClean="0">
                <a:solidFill>
                  <a:srgbClr val="000000"/>
                </a:solidFill>
              </a:rPr>
              <a:t>：</a:t>
            </a:r>
            <a:endParaRPr lang="zh-CN" altLang="en-US" sz="2400" smtClean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 smtClean="0">
                <a:solidFill>
                  <a:srgbClr val="7030A0"/>
                </a:solidFill>
                <a:highlight>
                  <a:srgbClr val="FFFF00"/>
                </a:highlight>
              </a:rPr>
              <a:t>定义</a:t>
            </a:r>
            <a:r>
              <a:rPr lang="zh-CN" altLang="en-US" sz="1800" dirty="0" smtClean="0">
                <a:solidFill>
                  <a:srgbClr val="7030A0"/>
                </a:solidFill>
              </a:rPr>
              <a:t>：</a:t>
            </a: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进一步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(i) </a:t>
            </a:r>
            <a:r>
              <a:rPr lang="en-US" altLang="zh-CN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首非零元为1；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(ii) 首非零元所在的列的其他元均为0.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0" dirty="0" smtClean="0">
                <a:solidFill>
                  <a:srgbClr val="7030A0"/>
                </a:solidFill>
                <a:highlight>
                  <a:srgbClr val="FFFF00"/>
                </a:highlight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特点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：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首非零元为1;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这些首非零元所在的列的其它元素都为零.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8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68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686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68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68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68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68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7" dur="500"/>
                                        <p:tgtEl>
                                          <p:spTgt spid="6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1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5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9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3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500"/>
                            </p:stCondLst>
                            <p:childTnLst>
                              <p:par>
                                <p:cTn id="7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000"/>
                            </p:stCondLst>
                            <p:childTnLst>
                              <p:par>
                                <p:cTn id="79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1" dur="500"/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500"/>
                            </p:stCondLst>
                            <p:childTnLst>
                              <p:par>
                                <p:cTn id="83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5" dur="500"/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8" grpId="0" autoUpdateAnimBg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335915" y="698500"/>
            <a:ext cx="11519535" cy="568388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1"/>
            </p:custDataLst>
          </p:nvPr>
        </p:nvSpPr>
        <p:spPr>
          <a:xfrm>
            <a:off x="503555" y="628015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35915" y="698500"/>
            <a:ext cx="2932431" cy="536575"/>
            <a:chOff x="6462443" y="604011"/>
            <a:chExt cx="2709419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2709418" cy="536575"/>
              <a:chOff x="6816659" y="604011"/>
              <a:chExt cx="2709418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270941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31925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</a:t>
                </a: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Symbol" panose="05050102010706020507" pitchFamily="18" charset="2"/>
                  </a:rPr>
                  <a:t>的</a:t>
                </a: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标准形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45107" name="Text Box 51"/>
          <p:cNvSpPr txBox="1"/>
          <p:nvPr/>
        </p:nvSpPr>
        <p:spPr>
          <a:xfrm>
            <a:off x="991235" y="1450340"/>
            <a:ext cx="10086340" cy="73850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对行最简形矩阵再施以初等列变换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可变成一种形状更简单的矩阵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称为标准形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其特点是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左上角是一个单位矩阵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其余元素全为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</a:rPr>
              <a:t>0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dirty="0">
                <a:latin typeface="Times New Roman" panose="02020603050405020304" pitchFamily="18" charset="0"/>
              </a:rPr>
              <a:t> 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  <p:sp>
        <p:nvSpPr>
          <p:cNvPr id="3" name="Text Box 67"/>
          <p:cNvSpPr txBox="1"/>
          <p:nvPr/>
        </p:nvSpPr>
        <p:spPr>
          <a:xfrm>
            <a:off x="1000760" y="2224405"/>
            <a:ext cx="581977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/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比如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上述行最简形矩阵经初等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变换得</a:t>
            </a:r>
            <a:r>
              <a:rPr lang="zh-CN" altLang="en-US" dirty="0">
                <a:latin typeface="Times New Roman" panose="02020603050405020304" pitchFamily="18" charset="0"/>
              </a:rPr>
              <a:t> 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pic>
        <p:nvPicPr>
          <p:cNvPr id="45110" name="Picture 54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t="7063" r="81477" b="6134"/>
          <a:stretch>
            <a:fillRect/>
          </a:stretch>
        </p:blipFill>
        <p:spPr>
          <a:xfrm>
            <a:off x="2281873" y="2648585"/>
            <a:ext cx="2071687" cy="1482725"/>
          </a:xfrm>
          <a:prstGeom prst="rect">
            <a:avLst/>
          </a:prstGeom>
          <a:noFill/>
          <a:ln w="38100">
            <a:noFill/>
          </a:ln>
        </p:spPr>
      </p:pic>
      <p:grpSp>
        <p:nvGrpSpPr>
          <p:cNvPr id="45133" name="Group 77"/>
          <p:cNvGrpSpPr/>
          <p:nvPr/>
        </p:nvGrpSpPr>
        <p:grpSpPr>
          <a:xfrm>
            <a:off x="4388485" y="2650173"/>
            <a:ext cx="2149475" cy="1481137"/>
            <a:chOff x="2188" y="2737"/>
            <a:chExt cx="1354" cy="933"/>
          </a:xfrm>
        </p:grpSpPr>
        <p:grpSp>
          <p:nvGrpSpPr>
            <p:cNvPr id="12314" name="Group 72"/>
            <p:cNvGrpSpPr/>
            <p:nvPr/>
          </p:nvGrpSpPr>
          <p:grpSpPr>
            <a:xfrm>
              <a:off x="2188" y="2784"/>
              <a:ext cx="260" cy="691"/>
              <a:chOff x="2188" y="2784"/>
              <a:chExt cx="260" cy="691"/>
            </a:xfrm>
          </p:grpSpPr>
          <p:sp>
            <p:nvSpPr>
              <p:cNvPr id="12316" name="Text Box 57"/>
              <p:cNvSpPr txBox="1"/>
              <p:nvPr/>
            </p:nvSpPr>
            <p:spPr>
              <a:xfrm>
                <a:off x="2188" y="2784"/>
                <a:ext cx="260" cy="69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~</a:t>
                </a:r>
                <a:endPara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317" name="Text Box 58"/>
              <p:cNvSpPr txBox="1"/>
              <p:nvPr/>
            </p:nvSpPr>
            <p:spPr>
              <a:xfrm>
                <a:off x="2267" y="2892"/>
                <a:ext cx="85" cy="276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c</a:t>
                </a:r>
                <a:endPara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</p:grpSp>
        <p:pic>
          <p:nvPicPr>
            <p:cNvPr id="12315" name="Picture 59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454" y="2737"/>
              <a:ext cx="1088" cy="933"/>
            </a:xfrm>
            <a:prstGeom prst="rect">
              <a:avLst/>
            </a:prstGeom>
            <a:noFill/>
            <a:ln w="38100">
              <a:noFill/>
            </a:ln>
          </p:spPr>
        </p:pic>
      </p:grpSp>
      <p:grpSp>
        <p:nvGrpSpPr>
          <p:cNvPr id="45132" name="Group 76"/>
          <p:cNvGrpSpPr/>
          <p:nvPr/>
        </p:nvGrpSpPr>
        <p:grpSpPr>
          <a:xfrm>
            <a:off x="6585585" y="2648585"/>
            <a:ext cx="2397125" cy="1495425"/>
            <a:chOff x="3572" y="2736"/>
            <a:chExt cx="1510" cy="942"/>
          </a:xfrm>
        </p:grpSpPr>
        <p:pic>
          <p:nvPicPr>
            <p:cNvPr id="12299" name="Picture 66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t="5664" r="82381" b="6871"/>
            <a:stretch>
              <a:fillRect/>
            </a:stretch>
          </p:blipFill>
          <p:spPr>
            <a:xfrm>
              <a:off x="3840" y="2736"/>
              <a:ext cx="1242" cy="942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12300" name="Group 73"/>
            <p:cNvGrpSpPr/>
            <p:nvPr/>
          </p:nvGrpSpPr>
          <p:grpSpPr>
            <a:xfrm>
              <a:off x="3572" y="2784"/>
              <a:ext cx="260" cy="691"/>
              <a:chOff x="2188" y="2784"/>
              <a:chExt cx="260" cy="691"/>
            </a:xfrm>
          </p:grpSpPr>
          <p:sp>
            <p:nvSpPr>
              <p:cNvPr id="12301" name="Text Box 74"/>
              <p:cNvSpPr txBox="1"/>
              <p:nvPr/>
            </p:nvSpPr>
            <p:spPr>
              <a:xfrm>
                <a:off x="2188" y="2784"/>
                <a:ext cx="260" cy="69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6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~</a:t>
                </a:r>
                <a:endPara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302" name="Text Box 75"/>
              <p:cNvSpPr txBox="1"/>
              <p:nvPr/>
            </p:nvSpPr>
            <p:spPr>
              <a:xfrm>
                <a:off x="2267" y="2892"/>
                <a:ext cx="85" cy="276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c</a:t>
                </a:r>
                <a:endPara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69637" name="Text Box 5"/>
          <p:cNvSpPr txBox="1">
            <a:spLocks noChangeArrowheads="1"/>
          </p:cNvSpPr>
          <p:nvPr/>
        </p:nvSpPr>
        <p:spPr bwMode="auto">
          <a:xfrm>
            <a:off x="2432050" y="4550410"/>
            <a:ext cx="7009130" cy="1001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800" smtClean="0">
                <a:solidFill>
                  <a:srgbClr val="FF3300"/>
                </a:solidFill>
              </a:rPr>
              <a:t>标准形矩阵特点</a:t>
            </a:r>
            <a:r>
              <a:rPr lang="en-US" altLang="zh-CN" sz="2800" smtClean="0">
                <a:solidFill>
                  <a:srgbClr val="FF3300"/>
                </a:solidFill>
              </a:rPr>
              <a:t>(</a:t>
            </a:r>
            <a:r>
              <a:rPr lang="zh-CN" altLang="en-US" sz="2800" smtClean="0">
                <a:solidFill>
                  <a:srgbClr val="FF3300"/>
                </a:solidFill>
              </a:rPr>
              <a:t>特殊的行最简形矩阵</a:t>
            </a:r>
            <a:r>
              <a:rPr lang="en-US" altLang="zh-CN" sz="2800" smtClean="0">
                <a:solidFill>
                  <a:srgbClr val="FF3300"/>
                </a:solidFill>
              </a:rPr>
              <a:t>)</a:t>
            </a:r>
            <a:r>
              <a:rPr lang="zh-CN" altLang="en-US" sz="2800" smtClean="0">
                <a:solidFill>
                  <a:srgbClr val="000000"/>
                </a:solidFill>
              </a:rPr>
              <a:t>：</a:t>
            </a:r>
            <a:endParaRPr lang="zh-CN" altLang="en-US" sz="2800" smtClean="0">
              <a:solidFill>
                <a:srgbClr val="000000"/>
              </a:solidFill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6"/>
            </a:pPr>
            <a:r>
              <a:rPr lang="zh-CN" altLang="en-US" sz="24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左上角是一个单位矩阵，其它元素全为零.</a:t>
            </a:r>
            <a:endParaRPr lang="zh-CN" altLang="en-US" sz="24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69637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9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696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69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07" grpId="0" build="p"/>
      <p:bldP spid="3" grpId="0" uiExpand="1" build="p"/>
      <p:bldP spid="69637" grpId="0" autoUpdateAnimBg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58" name="Group 2"/>
          <p:cNvGrpSpPr/>
          <p:nvPr/>
        </p:nvGrpSpPr>
        <p:grpSpPr bwMode="auto">
          <a:xfrm>
            <a:off x="4724400" y="3849688"/>
            <a:ext cx="5486400" cy="2170112"/>
            <a:chOff x="2016" y="2425"/>
            <a:chExt cx="3456" cy="1367"/>
          </a:xfrm>
        </p:grpSpPr>
        <p:sp>
          <p:nvSpPr>
            <p:cNvPr id="28684" name="Rectangle 3"/>
            <p:cNvSpPr>
              <a:spLocks noChangeArrowheads="1"/>
            </p:cNvSpPr>
            <p:nvPr/>
          </p:nvSpPr>
          <p:spPr bwMode="auto">
            <a:xfrm>
              <a:off x="2016" y="2688"/>
              <a:ext cx="1824" cy="1104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tx1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8685" name="AutoShape 4"/>
            <p:cNvSpPr/>
            <p:nvPr/>
          </p:nvSpPr>
          <p:spPr bwMode="auto">
            <a:xfrm>
              <a:off x="4176" y="2425"/>
              <a:ext cx="1296" cy="384"/>
            </a:xfrm>
            <a:prstGeom prst="callout2">
              <a:avLst>
                <a:gd name="adj1" fmla="val 18750"/>
                <a:gd name="adj2" fmla="val -3704"/>
                <a:gd name="adj3" fmla="val 18750"/>
                <a:gd name="adj4" fmla="val -28935"/>
                <a:gd name="adj5" fmla="val 110676"/>
                <a:gd name="adj6" fmla="val -54167"/>
              </a:avLst>
            </a:prstGeom>
            <a:solidFill>
              <a:schemeClr val="accent1"/>
            </a:solidFill>
            <a:ln w="28575">
              <a:solidFill>
                <a:schemeClr val="bg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mtClean="0">
                  <a:solidFill>
                    <a:srgbClr val="00007D"/>
                  </a:solidFill>
                </a:rPr>
                <a:t>行阶梯形矩阵</a:t>
              </a:r>
              <a:endParaRPr lang="zh-CN" altLang="en-US" sz="2400" b="1" smtClean="0">
                <a:solidFill>
                  <a:srgbClr val="00007D"/>
                </a:solidFill>
              </a:endParaRPr>
            </a:p>
          </p:txBody>
        </p:sp>
      </p:grpSp>
      <p:graphicFrame>
        <p:nvGraphicFramePr>
          <p:cNvPr id="28675" name="Object 5"/>
          <p:cNvGraphicFramePr>
            <a:graphicFrameLocks noChangeAspect="1"/>
          </p:cNvGraphicFramePr>
          <p:nvPr/>
        </p:nvGraphicFramePr>
        <p:xfrm>
          <a:off x="2368550" y="1162050"/>
          <a:ext cx="2500313" cy="1106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3" name="Equation" r:id="rId1" imgW="26212800" imgH="11582400" progId="Equation.DSMT4">
                  <p:embed/>
                </p:oleObj>
              </mc:Choice>
              <mc:Fallback>
                <p:oleObj name="Equation" r:id="rId1" imgW="26212800" imgH="11582400" progId="Equation.DSMT4">
                  <p:embed/>
                  <p:pic>
                    <p:nvPicPr>
                      <p:cNvPr id="0" name="图片 18432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368550" y="1162050"/>
                        <a:ext cx="2500313" cy="11064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676" name="Text Box 6"/>
          <p:cNvSpPr txBox="1">
            <a:spLocks noChangeArrowheads="1"/>
          </p:cNvSpPr>
          <p:nvPr/>
        </p:nvSpPr>
        <p:spPr bwMode="auto">
          <a:xfrm>
            <a:off x="6172200" y="939800"/>
            <a:ext cx="4171950" cy="1552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标准形矩阵由</a:t>
            </a:r>
            <a:r>
              <a:rPr lang="en-US" altLang="zh-CN" sz="2400" i="1" smtClean="0">
                <a:solidFill>
                  <a:srgbClr val="000000"/>
                </a:solidFill>
              </a:rPr>
              <a:t>m</a:t>
            </a:r>
            <a:r>
              <a:rPr lang="zh-CN" altLang="en-US" sz="2400" smtClean="0">
                <a:solidFill>
                  <a:srgbClr val="000000"/>
                </a:solidFill>
              </a:rPr>
              <a:t>、</a:t>
            </a:r>
            <a:r>
              <a:rPr lang="en-US" altLang="zh-CN" sz="2400" i="1" smtClean="0">
                <a:solidFill>
                  <a:srgbClr val="000000"/>
                </a:solidFill>
              </a:rPr>
              <a:t>n</a:t>
            </a:r>
            <a:r>
              <a:rPr lang="zh-CN" altLang="en-US" sz="2400" smtClean="0">
                <a:solidFill>
                  <a:srgbClr val="000000"/>
                </a:solidFill>
              </a:rPr>
              <a:t>、</a:t>
            </a:r>
            <a:r>
              <a:rPr lang="en-US" altLang="zh-CN" sz="2400" i="1" smtClean="0">
                <a:solidFill>
                  <a:srgbClr val="000000"/>
                </a:solidFill>
              </a:rPr>
              <a:t>r</a:t>
            </a:r>
            <a:r>
              <a:rPr lang="zh-CN" altLang="en-US" sz="2400" smtClean="0">
                <a:solidFill>
                  <a:srgbClr val="000000"/>
                </a:solidFill>
              </a:rPr>
              <a:t>三个参</a:t>
            </a:r>
            <a:endParaRPr lang="zh-CN" altLang="en-US" sz="2400" smtClean="0">
              <a:solidFill>
                <a:srgbClr val="000000"/>
              </a:solidFill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数完全确定，其中 </a:t>
            </a:r>
            <a:r>
              <a:rPr lang="en-US" altLang="zh-CN" sz="2400" i="1" smtClean="0">
                <a:solidFill>
                  <a:srgbClr val="000000"/>
                </a:solidFill>
              </a:rPr>
              <a:t>r </a:t>
            </a:r>
            <a:r>
              <a:rPr lang="zh-CN" altLang="en-US" sz="2400" smtClean="0">
                <a:solidFill>
                  <a:srgbClr val="000000"/>
                </a:solidFill>
              </a:rPr>
              <a:t>就是行阶</a:t>
            </a:r>
            <a:endParaRPr lang="zh-CN" altLang="en-US" sz="2400" smtClean="0">
              <a:solidFill>
                <a:srgbClr val="000000"/>
              </a:solidFill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梯形矩阵中非零行的行数</a:t>
            </a:r>
            <a:r>
              <a:rPr lang="en-US" altLang="zh-CN" sz="2400" smtClean="0">
                <a:solidFill>
                  <a:srgbClr val="000000"/>
                </a:solidFill>
              </a:rPr>
              <a:t>.</a:t>
            </a:r>
            <a:endParaRPr lang="en-US" altLang="zh-CN" sz="2400" smtClean="0">
              <a:solidFill>
                <a:srgbClr val="000000"/>
              </a:solidFill>
            </a:endParaRPr>
          </a:p>
        </p:txBody>
      </p:sp>
      <p:grpSp>
        <p:nvGrpSpPr>
          <p:cNvPr id="70663" name="Group 7"/>
          <p:cNvGrpSpPr/>
          <p:nvPr/>
        </p:nvGrpSpPr>
        <p:grpSpPr bwMode="auto">
          <a:xfrm>
            <a:off x="2170113" y="4495800"/>
            <a:ext cx="5145087" cy="1409700"/>
            <a:chOff x="407" y="2832"/>
            <a:chExt cx="3241" cy="888"/>
          </a:xfrm>
        </p:grpSpPr>
        <p:sp>
          <p:nvSpPr>
            <p:cNvPr id="28682" name="Oval 8"/>
            <p:cNvSpPr>
              <a:spLocks noChangeArrowheads="1"/>
            </p:cNvSpPr>
            <p:nvPr/>
          </p:nvSpPr>
          <p:spPr bwMode="auto">
            <a:xfrm>
              <a:off x="2208" y="2832"/>
              <a:ext cx="1440" cy="816"/>
            </a:xfrm>
            <a:prstGeom prst="ellipse">
              <a:avLst/>
            </a:prstGeom>
            <a:solidFill>
              <a:srgbClr val="FF99C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8683" name="AutoShape 9"/>
            <p:cNvSpPr/>
            <p:nvPr/>
          </p:nvSpPr>
          <p:spPr bwMode="auto">
            <a:xfrm>
              <a:off x="407" y="3336"/>
              <a:ext cx="1297" cy="384"/>
            </a:xfrm>
            <a:prstGeom prst="callout2">
              <a:avLst>
                <a:gd name="adj1" fmla="val 18750"/>
                <a:gd name="adj2" fmla="val 103699"/>
                <a:gd name="adj3" fmla="val 18750"/>
                <a:gd name="adj4" fmla="val 133847"/>
                <a:gd name="adj5" fmla="val 18750"/>
                <a:gd name="adj6" fmla="val 163995"/>
              </a:avLst>
            </a:prstGeom>
            <a:solidFill>
              <a:srgbClr val="FF99CC"/>
            </a:solidFill>
            <a:ln w="28575">
              <a:solidFill>
                <a:schemeClr val="bg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mtClean="0">
                  <a:solidFill>
                    <a:srgbClr val="00007D"/>
                  </a:solidFill>
                </a:rPr>
                <a:t>行最简形矩阵</a:t>
              </a:r>
              <a:endParaRPr lang="zh-CN" altLang="en-US" sz="2400" b="1" smtClean="0">
                <a:solidFill>
                  <a:srgbClr val="00007D"/>
                </a:solidFill>
              </a:endParaRPr>
            </a:p>
          </p:txBody>
        </p:sp>
      </p:grpSp>
      <p:grpSp>
        <p:nvGrpSpPr>
          <p:cNvPr id="70666" name="Group 10"/>
          <p:cNvGrpSpPr/>
          <p:nvPr/>
        </p:nvGrpSpPr>
        <p:grpSpPr bwMode="auto">
          <a:xfrm>
            <a:off x="5715000" y="4838700"/>
            <a:ext cx="4576763" cy="1181100"/>
            <a:chOff x="2640" y="3048"/>
            <a:chExt cx="2883" cy="744"/>
          </a:xfrm>
        </p:grpSpPr>
        <p:sp>
          <p:nvSpPr>
            <p:cNvPr id="28680" name="Oval 11"/>
            <p:cNvSpPr>
              <a:spLocks noChangeArrowheads="1"/>
            </p:cNvSpPr>
            <p:nvPr/>
          </p:nvSpPr>
          <p:spPr bwMode="auto">
            <a:xfrm>
              <a:off x="2640" y="3048"/>
              <a:ext cx="912" cy="384"/>
            </a:xfrm>
            <a:prstGeom prst="ellipse">
              <a:avLst/>
            </a:prstGeom>
            <a:solidFill>
              <a:srgbClr val="FFFF6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8681" name="AutoShape 12"/>
            <p:cNvSpPr/>
            <p:nvPr/>
          </p:nvSpPr>
          <p:spPr bwMode="auto">
            <a:xfrm>
              <a:off x="4226" y="3408"/>
              <a:ext cx="1297" cy="384"/>
            </a:xfrm>
            <a:prstGeom prst="callout2">
              <a:avLst>
                <a:gd name="adj1" fmla="val 18750"/>
                <a:gd name="adj2" fmla="val -3699"/>
                <a:gd name="adj3" fmla="val 18750"/>
                <a:gd name="adj4" fmla="val -38167"/>
                <a:gd name="adj5" fmla="val -51042"/>
                <a:gd name="adj6" fmla="val -72630"/>
              </a:avLst>
            </a:prstGeom>
            <a:solidFill>
              <a:srgbClr val="FFFF66"/>
            </a:solidFill>
            <a:ln w="28575">
              <a:solidFill>
                <a:schemeClr val="bg2"/>
              </a:solidFill>
              <a:miter lim="800000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b="1" smtClean="0">
                  <a:solidFill>
                    <a:srgbClr val="00007D"/>
                  </a:solidFill>
                </a:rPr>
                <a:t>标准形矩阵</a:t>
              </a:r>
              <a:endParaRPr lang="zh-CN" altLang="en-US" sz="2400" b="1" smtClean="0">
                <a:solidFill>
                  <a:srgbClr val="00007D"/>
                </a:solidFill>
              </a:endParaRPr>
            </a:p>
          </p:txBody>
        </p:sp>
      </p:grpSp>
      <p:sp>
        <p:nvSpPr>
          <p:cNvPr id="70669" name="Rectangle 13"/>
          <p:cNvSpPr>
            <a:spLocks noChangeArrowheads="1"/>
          </p:cNvSpPr>
          <p:nvPr/>
        </p:nvSpPr>
        <p:spPr bwMode="auto">
          <a:xfrm>
            <a:off x="1846263" y="2994025"/>
            <a:ext cx="4249737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smtClean="0">
                <a:solidFill>
                  <a:srgbClr val="0000FF"/>
                </a:solidFill>
              </a:rPr>
              <a:t>三者之间的包含关系 </a:t>
            </a:r>
            <a:endParaRPr lang="zh-CN" altLang="en-US" sz="2800" b="1" smtClean="0">
              <a:solidFill>
                <a:srgbClr val="0000FF"/>
              </a:solidFill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0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0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0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70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669" grpId="0" bldLvl="0" animBg="1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ext Box 2"/>
          <p:cNvSpPr txBox="1">
            <a:spLocks noChangeArrowheads="1"/>
          </p:cNvSpPr>
          <p:nvPr/>
        </p:nvSpPr>
        <p:spPr bwMode="auto">
          <a:xfrm>
            <a:off x="2133600" y="1538288"/>
            <a:ext cx="16764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任何矩阵</a:t>
            </a:r>
            <a:endParaRPr lang="zh-CN" altLang="en-US" sz="2400" smtClean="0">
              <a:solidFill>
                <a:srgbClr val="000000"/>
              </a:solidFill>
            </a:endParaRPr>
          </a:p>
        </p:txBody>
      </p:sp>
      <p:sp>
        <p:nvSpPr>
          <p:cNvPr id="29699" name="Text Box 3"/>
          <p:cNvSpPr txBox="1">
            <a:spLocks noChangeArrowheads="1"/>
          </p:cNvSpPr>
          <p:nvPr/>
        </p:nvSpPr>
        <p:spPr bwMode="auto">
          <a:xfrm>
            <a:off x="4953000" y="3140393"/>
            <a:ext cx="23622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行最简形矩阵</a:t>
            </a:r>
            <a:endParaRPr lang="zh-CN" altLang="en-US" sz="2400" smtClean="0">
              <a:solidFill>
                <a:srgbClr val="000000"/>
              </a:solidFill>
            </a:endParaRPr>
          </a:p>
        </p:txBody>
      </p:sp>
      <p:sp>
        <p:nvSpPr>
          <p:cNvPr id="29700" name="Text Box 4"/>
          <p:cNvSpPr txBox="1">
            <a:spLocks noChangeArrowheads="1"/>
          </p:cNvSpPr>
          <p:nvPr/>
        </p:nvSpPr>
        <p:spPr bwMode="auto">
          <a:xfrm>
            <a:off x="7239000" y="1536700"/>
            <a:ext cx="23622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行阶梯形矩阵</a:t>
            </a:r>
            <a:endParaRPr lang="zh-CN" altLang="en-US" sz="2400" smtClean="0">
              <a:solidFill>
                <a:srgbClr val="000000"/>
              </a:solidFill>
            </a:endParaRPr>
          </a:p>
        </p:txBody>
      </p:sp>
      <p:sp>
        <p:nvSpPr>
          <p:cNvPr id="29701" name="Text Box 5"/>
          <p:cNvSpPr txBox="1">
            <a:spLocks noChangeArrowheads="1"/>
          </p:cNvSpPr>
          <p:nvPr/>
        </p:nvSpPr>
        <p:spPr bwMode="auto">
          <a:xfrm>
            <a:off x="4953000" y="4967288"/>
            <a:ext cx="23622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000000"/>
                </a:solidFill>
              </a:rPr>
              <a:t>标准形矩阵</a:t>
            </a:r>
            <a:endParaRPr lang="zh-CN" altLang="en-US" sz="2400" smtClean="0">
              <a:solidFill>
                <a:srgbClr val="000000"/>
              </a:solidFill>
            </a:endParaRPr>
          </a:p>
        </p:txBody>
      </p:sp>
      <p:grpSp>
        <p:nvGrpSpPr>
          <p:cNvPr id="71686" name="Group 6"/>
          <p:cNvGrpSpPr/>
          <p:nvPr/>
        </p:nvGrpSpPr>
        <p:grpSpPr bwMode="auto">
          <a:xfrm>
            <a:off x="3810000" y="1458913"/>
            <a:ext cx="3352800" cy="460375"/>
            <a:chOff x="1440" y="919"/>
            <a:chExt cx="2112" cy="290"/>
          </a:xfrm>
        </p:grpSpPr>
        <p:sp>
          <p:nvSpPr>
            <p:cNvPr id="29716" name="Line 7"/>
            <p:cNvSpPr>
              <a:spLocks noChangeShapeType="1"/>
            </p:cNvSpPr>
            <p:nvPr/>
          </p:nvSpPr>
          <p:spPr bwMode="auto">
            <a:xfrm>
              <a:off x="1440" y="1209"/>
              <a:ext cx="2112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9717" name="Text Box 8"/>
            <p:cNvSpPr txBox="1">
              <a:spLocks noChangeArrowheads="1"/>
            </p:cNvSpPr>
            <p:nvPr/>
          </p:nvSpPr>
          <p:spPr bwMode="auto">
            <a:xfrm>
              <a:off x="1492" y="919"/>
              <a:ext cx="1754" cy="2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smtClean="0">
                  <a:solidFill>
                    <a:srgbClr val="000000"/>
                  </a:solidFill>
                </a:rPr>
                <a:t>有限次初等</a:t>
              </a:r>
              <a:r>
                <a:rPr lang="zh-CN" altLang="en-US" sz="2400" smtClean="0">
                  <a:solidFill>
                    <a:srgbClr val="000000"/>
                  </a:solidFill>
                  <a:highlight>
                    <a:srgbClr val="FFFF00"/>
                  </a:highlight>
                </a:rPr>
                <a:t>行</a:t>
              </a:r>
              <a:r>
                <a:rPr lang="zh-CN" altLang="en-US" sz="2400" smtClean="0">
                  <a:solidFill>
                    <a:srgbClr val="000000"/>
                  </a:solidFill>
                </a:rPr>
                <a:t>变换  </a:t>
              </a:r>
              <a:endParaRPr lang="zh-CN" altLang="en-US" sz="2400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71689" name="Line 9"/>
          <p:cNvSpPr>
            <a:spLocks noChangeShapeType="1"/>
          </p:cNvSpPr>
          <p:nvPr/>
        </p:nvSpPr>
        <p:spPr bwMode="auto">
          <a:xfrm flipH="1">
            <a:off x="6019800" y="2071688"/>
            <a:ext cx="2209800" cy="9906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grpSp>
        <p:nvGrpSpPr>
          <p:cNvPr id="71690" name="Group 10"/>
          <p:cNvGrpSpPr/>
          <p:nvPr/>
        </p:nvGrpSpPr>
        <p:grpSpPr bwMode="auto">
          <a:xfrm>
            <a:off x="6096000" y="3671888"/>
            <a:ext cx="2860675" cy="1371600"/>
            <a:chOff x="2880" y="2313"/>
            <a:chExt cx="1802" cy="864"/>
          </a:xfrm>
        </p:grpSpPr>
        <p:sp>
          <p:nvSpPr>
            <p:cNvPr id="29714" name="Line 11"/>
            <p:cNvSpPr>
              <a:spLocks noChangeShapeType="1"/>
            </p:cNvSpPr>
            <p:nvPr/>
          </p:nvSpPr>
          <p:spPr bwMode="auto">
            <a:xfrm>
              <a:off x="2880" y="2313"/>
              <a:ext cx="0" cy="864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9715" name="Text Box 12"/>
            <p:cNvSpPr txBox="1">
              <a:spLocks noChangeArrowheads="1"/>
            </p:cNvSpPr>
            <p:nvPr/>
          </p:nvSpPr>
          <p:spPr bwMode="auto">
            <a:xfrm>
              <a:off x="2880" y="2599"/>
              <a:ext cx="1802" cy="2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33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smtClean="0">
                  <a:solidFill>
                    <a:srgbClr val="0000FF"/>
                  </a:solidFill>
                </a:rPr>
                <a:t>有限次初等</a:t>
              </a:r>
              <a:r>
                <a:rPr lang="zh-CN" altLang="en-US" sz="2400" smtClean="0">
                  <a:solidFill>
                    <a:srgbClr val="0000FF"/>
                  </a:solidFill>
                  <a:highlight>
                    <a:srgbClr val="FFFF00"/>
                  </a:highlight>
                </a:rPr>
                <a:t>列</a:t>
              </a:r>
              <a:r>
                <a:rPr lang="zh-CN" altLang="en-US" sz="2400" smtClean="0">
                  <a:solidFill>
                    <a:srgbClr val="0000FF"/>
                  </a:solidFill>
                </a:rPr>
                <a:t>变换   </a:t>
              </a:r>
              <a:endParaRPr lang="zh-CN" altLang="en-US" sz="2400" smtClean="0">
                <a:solidFill>
                  <a:srgbClr val="0000FF"/>
                </a:solidFill>
              </a:endParaRPr>
            </a:p>
          </p:txBody>
        </p:sp>
      </p:grpSp>
      <p:grpSp>
        <p:nvGrpSpPr>
          <p:cNvPr id="71693" name="Group 13"/>
          <p:cNvGrpSpPr/>
          <p:nvPr/>
        </p:nvGrpSpPr>
        <p:grpSpPr bwMode="auto">
          <a:xfrm>
            <a:off x="1905000" y="1995488"/>
            <a:ext cx="3886200" cy="2971800"/>
            <a:chOff x="240" y="1257"/>
            <a:chExt cx="2448" cy="1872"/>
          </a:xfrm>
        </p:grpSpPr>
        <p:sp>
          <p:nvSpPr>
            <p:cNvPr id="29712" name="Line 14"/>
            <p:cNvSpPr>
              <a:spLocks noChangeShapeType="1"/>
            </p:cNvSpPr>
            <p:nvPr/>
          </p:nvSpPr>
          <p:spPr bwMode="auto">
            <a:xfrm>
              <a:off x="816" y="1257"/>
              <a:ext cx="1872" cy="1872"/>
            </a:xfrm>
            <a:prstGeom prst="line">
              <a:avLst/>
            </a:prstGeom>
            <a:noFill/>
            <a:ln w="57150">
              <a:solidFill>
                <a:srgbClr val="FF3300"/>
              </a:solidFill>
              <a:round/>
              <a:headEnd type="arrow" w="med" len="med"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9713" name="Text Box 15"/>
            <p:cNvSpPr txBox="1">
              <a:spLocks noChangeArrowheads="1"/>
            </p:cNvSpPr>
            <p:nvPr/>
          </p:nvSpPr>
          <p:spPr bwMode="auto">
            <a:xfrm>
              <a:off x="240" y="2320"/>
              <a:ext cx="1513" cy="2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FF9966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smtClean="0">
                  <a:solidFill>
                    <a:srgbClr val="FF3300"/>
                  </a:solidFill>
                </a:rPr>
                <a:t>有限次初等变换 </a:t>
              </a:r>
              <a:endParaRPr lang="zh-CN" altLang="en-US" sz="2400" smtClean="0">
                <a:solidFill>
                  <a:srgbClr val="FF3300"/>
                </a:solidFill>
              </a:endParaRPr>
            </a:p>
          </p:txBody>
        </p:sp>
      </p:grpSp>
      <p:sp>
        <p:nvSpPr>
          <p:cNvPr id="29706" name="Rectangle 16"/>
          <p:cNvSpPr>
            <a:spLocks noChangeArrowheads="1"/>
          </p:cNvSpPr>
          <p:nvPr/>
        </p:nvSpPr>
        <p:spPr bwMode="auto">
          <a:xfrm>
            <a:off x="1846263" y="557213"/>
            <a:ext cx="1512887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smtClean="0">
                <a:solidFill>
                  <a:srgbClr val="000000"/>
                </a:solidFill>
              </a:rPr>
              <a:t>结论</a:t>
            </a:r>
            <a:endParaRPr lang="zh-CN" altLang="en-US" sz="3200" b="1" smtClean="0">
              <a:solidFill>
                <a:srgbClr val="000000"/>
              </a:solidFill>
            </a:endParaRPr>
          </a:p>
        </p:txBody>
      </p:sp>
      <p:sp>
        <p:nvSpPr>
          <p:cNvPr id="71697" name="Line 17"/>
          <p:cNvSpPr>
            <a:spLocks noChangeShapeType="1"/>
          </p:cNvSpPr>
          <p:nvPr/>
        </p:nvSpPr>
        <p:spPr bwMode="auto">
          <a:xfrm>
            <a:off x="3810000" y="2071688"/>
            <a:ext cx="3352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grpSp>
        <p:nvGrpSpPr>
          <p:cNvPr id="71698" name="Group 18"/>
          <p:cNvGrpSpPr/>
          <p:nvPr/>
        </p:nvGrpSpPr>
        <p:grpSpPr bwMode="auto">
          <a:xfrm>
            <a:off x="6096000" y="2224088"/>
            <a:ext cx="4079875" cy="990600"/>
            <a:chOff x="2880" y="1401"/>
            <a:chExt cx="2570" cy="624"/>
          </a:xfrm>
        </p:grpSpPr>
        <p:sp>
          <p:nvSpPr>
            <p:cNvPr id="29710" name="Text Box 19"/>
            <p:cNvSpPr txBox="1">
              <a:spLocks noChangeArrowheads="1"/>
            </p:cNvSpPr>
            <p:nvPr/>
          </p:nvSpPr>
          <p:spPr bwMode="auto">
            <a:xfrm>
              <a:off x="3696" y="1639"/>
              <a:ext cx="1754" cy="2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1pPr>
              <a:lvl2pPr marL="742950" indent="-28575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2pPr>
              <a:lvl3pPr marL="11430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3pPr>
              <a:lvl4pPr marL="16002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4pPr>
              <a:lvl5pPr marL="2057400" indent="-228600" eaLnBrk="0" hangingPunct="0"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b="1">
                  <a:solidFill>
                    <a:schemeClr val="tx1"/>
                  </a:solidFill>
                  <a:latin typeface="Times New Roman" panose="02020603050405020304" pitchFamily="18" charset="0"/>
                  <a:ea typeface="楷体_GB2312" pitchFamily="49" charset="-122"/>
                </a:defRPr>
              </a:lvl9pPr>
            </a:lstStyle>
            <a:p>
              <a:pPr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smtClean="0">
                  <a:solidFill>
                    <a:srgbClr val="000000"/>
                  </a:solidFill>
                </a:rPr>
                <a:t>有限次初等</a:t>
              </a:r>
              <a:r>
                <a:rPr lang="zh-CN" altLang="en-US" sz="2400" smtClean="0">
                  <a:solidFill>
                    <a:srgbClr val="000000"/>
                  </a:solidFill>
                  <a:highlight>
                    <a:srgbClr val="FFFF00"/>
                  </a:highlight>
                </a:rPr>
                <a:t>行</a:t>
              </a:r>
              <a:r>
                <a:rPr lang="zh-CN" altLang="en-US" sz="2400" smtClean="0">
                  <a:solidFill>
                    <a:srgbClr val="000000"/>
                  </a:solidFill>
                </a:rPr>
                <a:t>变换  </a:t>
              </a:r>
              <a:endParaRPr lang="zh-CN" altLang="en-US" sz="2400" smtClean="0">
                <a:solidFill>
                  <a:srgbClr val="000000"/>
                </a:solidFill>
              </a:endParaRPr>
            </a:p>
          </p:txBody>
        </p:sp>
        <p:sp>
          <p:nvSpPr>
            <p:cNvPr id="29711" name="Line 20"/>
            <p:cNvSpPr>
              <a:spLocks noChangeShapeType="1"/>
            </p:cNvSpPr>
            <p:nvPr/>
          </p:nvSpPr>
          <p:spPr bwMode="auto">
            <a:xfrm flipH="1">
              <a:off x="2880" y="1401"/>
              <a:ext cx="1392" cy="62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tailEnd type="arrow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71701" name="Line 21"/>
          <p:cNvSpPr>
            <a:spLocks noChangeShapeType="1"/>
          </p:cNvSpPr>
          <p:nvPr/>
        </p:nvSpPr>
        <p:spPr bwMode="auto">
          <a:xfrm>
            <a:off x="5943600" y="3657600"/>
            <a:ext cx="0" cy="1371600"/>
          </a:xfrm>
          <a:prstGeom prst="line">
            <a:avLst/>
          </a:prstGeom>
          <a:noFill/>
          <a:ln w="28575">
            <a:solidFill>
              <a:srgbClr val="0000FF"/>
            </a:solidFill>
            <a:round/>
            <a:headEnd type="arrow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16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16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71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717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7" dur="500"/>
                                        <p:tgtEl>
                                          <p:spTgt spid="7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16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500"/>
                                        <p:tgtEl>
                                          <p:spTgt spid="71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9" grpId="0" bldLvl="0" animBg="1"/>
      <p:bldP spid="71697" grpId="0" bldLvl="0" animBg="1"/>
      <p:bldP spid="71701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18490"/>
            <a:ext cx="11519535" cy="19037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241998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6235"/>
            <a:ext cx="3528001" cy="536575"/>
            <a:chOff x="6462443" y="604011"/>
            <a:chExt cx="3259696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3259695" cy="536575"/>
              <a:chOff x="6816659" y="604011"/>
              <a:chExt cx="3259695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3259695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73816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矩阵初等变换举例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2855595"/>
            <a:ext cx="11519535" cy="35267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628015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5" y="2611120"/>
            <a:ext cx="5629276" cy="536575"/>
            <a:chOff x="6462443" y="604011"/>
            <a:chExt cx="5201168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5201167" cy="536575"/>
              <a:chOff x="6816659" y="604011"/>
              <a:chExt cx="5201167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5120202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811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行最简形矩阵与线性方程组的解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grpSp>
        <p:nvGrpSpPr>
          <p:cNvPr id="12297" name="Group 78"/>
          <p:cNvGrpSpPr/>
          <p:nvPr/>
        </p:nvGrpSpPr>
        <p:grpSpPr>
          <a:xfrm>
            <a:off x="1716088" y="909955"/>
            <a:ext cx="7742237" cy="1482725"/>
            <a:chOff x="835" y="526"/>
            <a:chExt cx="4877" cy="934"/>
          </a:xfrm>
        </p:grpSpPr>
        <p:grpSp>
          <p:nvGrpSpPr>
            <p:cNvPr id="12303" name="Group 32"/>
            <p:cNvGrpSpPr/>
            <p:nvPr/>
          </p:nvGrpSpPr>
          <p:grpSpPr>
            <a:xfrm>
              <a:off x="2629" y="526"/>
              <a:ext cx="1349" cy="934"/>
              <a:chOff x="1008" y="2424"/>
              <a:chExt cx="1349" cy="934"/>
            </a:xfrm>
          </p:grpSpPr>
          <p:pic>
            <p:nvPicPr>
              <p:cNvPr id="12312" name="Picture 8"/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tretch>
                <a:fillRect/>
              </a:stretch>
            </p:blipFill>
            <p:spPr>
              <a:xfrm>
                <a:off x="1008" y="2424"/>
                <a:ext cx="1349" cy="934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sp>
            <p:nvSpPr>
              <p:cNvPr id="12313" name="Freeform 29"/>
              <p:cNvSpPr/>
              <p:nvPr/>
            </p:nvSpPr>
            <p:spPr>
              <a:xfrm>
                <a:off x="1104" y="2684"/>
                <a:ext cx="1156" cy="40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2" y="0"/>
                  </a:cxn>
                  <a:cxn ang="0">
                    <a:pos x="192" y="192"/>
                  </a:cxn>
                  <a:cxn ang="0">
                    <a:pos x="720" y="192"/>
                  </a:cxn>
                  <a:cxn ang="0">
                    <a:pos x="722" y="404"/>
                  </a:cxn>
                  <a:cxn ang="0">
                    <a:pos x="1156" y="404"/>
                  </a:cxn>
                </a:cxnLst>
                <a:rect l="0" t="0" r="0" b="0"/>
                <a:pathLst>
                  <a:path w="1156" h="404">
                    <a:moveTo>
                      <a:pt x="0" y="0"/>
                    </a:moveTo>
                    <a:lnTo>
                      <a:pt x="192" y="0"/>
                    </a:lnTo>
                    <a:lnTo>
                      <a:pt x="192" y="192"/>
                    </a:lnTo>
                    <a:lnTo>
                      <a:pt x="720" y="192"/>
                    </a:lnTo>
                    <a:lnTo>
                      <a:pt x="722" y="404"/>
                    </a:lnTo>
                    <a:lnTo>
                      <a:pt x="1156" y="404"/>
                    </a:lnTo>
                  </a:path>
                </a:pathLst>
              </a:custGeom>
              <a:noFill/>
              <a:ln w="12700" cap="flat" cmpd="sng">
                <a:solidFill>
                  <a:srgbClr val="CC0000">
                    <a:alpha val="100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>
                  <a:solidFill>
                    <a:srgbClr val="660066"/>
                  </a:solidFill>
                </a:endParaRPr>
              </a:p>
            </p:txBody>
          </p:sp>
        </p:grpSp>
        <p:grpSp>
          <p:nvGrpSpPr>
            <p:cNvPr id="12304" name="Group 33"/>
            <p:cNvGrpSpPr/>
            <p:nvPr/>
          </p:nvGrpSpPr>
          <p:grpSpPr>
            <a:xfrm>
              <a:off x="4263" y="526"/>
              <a:ext cx="1449" cy="934"/>
              <a:chOff x="3111" y="2424"/>
              <a:chExt cx="1449" cy="934"/>
            </a:xfrm>
          </p:grpSpPr>
          <p:pic>
            <p:nvPicPr>
              <p:cNvPr id="12310" name="Picture 9"/>
              <p:cNvPicPr>
                <a:picLocks noChangeAspect="1"/>
              </p:cNvPicPr>
              <p:nvPr/>
            </p:nvPicPr>
            <p:blipFill>
              <a:blip r:embed="rId7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rcRect t="7063" r="79433" b="6134"/>
              <a:stretch>
                <a:fillRect/>
              </a:stretch>
            </p:blipFill>
            <p:spPr>
              <a:xfrm>
                <a:off x="3111" y="2424"/>
                <a:ext cx="1449" cy="934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sp>
            <p:nvSpPr>
              <p:cNvPr id="12311" name="Freeform 30"/>
              <p:cNvSpPr/>
              <p:nvPr/>
            </p:nvSpPr>
            <p:spPr>
              <a:xfrm>
                <a:off x="3168" y="2684"/>
                <a:ext cx="1156" cy="40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92" y="0"/>
                  </a:cxn>
                  <a:cxn ang="0">
                    <a:pos x="192" y="192"/>
                  </a:cxn>
                  <a:cxn ang="0">
                    <a:pos x="720" y="192"/>
                  </a:cxn>
                  <a:cxn ang="0">
                    <a:pos x="722" y="404"/>
                  </a:cxn>
                  <a:cxn ang="0">
                    <a:pos x="1156" y="404"/>
                  </a:cxn>
                </a:cxnLst>
                <a:rect l="0" t="0" r="0" b="0"/>
                <a:pathLst>
                  <a:path w="1156" h="404">
                    <a:moveTo>
                      <a:pt x="0" y="0"/>
                    </a:moveTo>
                    <a:lnTo>
                      <a:pt x="192" y="0"/>
                    </a:lnTo>
                    <a:lnTo>
                      <a:pt x="192" y="192"/>
                    </a:lnTo>
                    <a:lnTo>
                      <a:pt x="720" y="192"/>
                    </a:lnTo>
                    <a:lnTo>
                      <a:pt x="722" y="404"/>
                    </a:lnTo>
                    <a:lnTo>
                      <a:pt x="1156" y="404"/>
                    </a:lnTo>
                  </a:path>
                </a:pathLst>
              </a:custGeom>
              <a:noFill/>
              <a:ln w="12700" cap="flat" cmpd="sng">
                <a:solidFill>
                  <a:srgbClr val="CC0000">
                    <a:alpha val="100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zh-CN" altLang="en-US">
                  <a:solidFill>
                    <a:srgbClr val="660066"/>
                  </a:solidFill>
                </a:endParaRPr>
              </a:p>
            </p:txBody>
          </p:sp>
        </p:grpSp>
        <p:sp>
          <p:nvSpPr>
            <p:cNvPr id="12305" name="Text Box 31"/>
            <p:cNvSpPr txBox="1"/>
            <p:nvPr/>
          </p:nvSpPr>
          <p:spPr>
            <a:xfrm>
              <a:off x="2352" y="674"/>
              <a:ext cx="260" cy="69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2306" name="Text Box 37"/>
            <p:cNvSpPr txBox="1"/>
            <p:nvPr/>
          </p:nvSpPr>
          <p:spPr>
            <a:xfrm>
              <a:off x="2448" y="770"/>
              <a:ext cx="75" cy="2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pic>
          <p:nvPicPr>
            <p:cNvPr id="12308" name="Picture 41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835" y="528"/>
              <a:ext cx="1489" cy="93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2309" name="Text Box 71"/>
            <p:cNvSpPr txBox="1"/>
            <p:nvPr/>
          </p:nvSpPr>
          <p:spPr>
            <a:xfrm>
              <a:off x="3981" y="674"/>
              <a:ext cx="260" cy="69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2307" name="Text Box 38"/>
            <p:cNvSpPr txBox="1"/>
            <p:nvPr/>
          </p:nvSpPr>
          <p:spPr>
            <a:xfrm>
              <a:off x="4080" y="777"/>
              <a:ext cx="75" cy="2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45107" name="Text Box 51"/>
          <p:cNvSpPr txBox="1"/>
          <p:nvPr/>
        </p:nvSpPr>
        <p:spPr>
          <a:xfrm>
            <a:off x="1247775" y="3164205"/>
            <a:ext cx="725868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/>
            <a:r>
              <a:rPr lang="en-US" altLang="zh-CN" dirty="0">
                <a:latin typeface="Times New Roman" panose="02020603050405020304" pitchFamily="18" charset="0"/>
              </a:rPr>
              <a:t>        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因为有上述等价关系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所以有同解线性方程组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987495" y="3457575"/>
            <a:ext cx="6067059" cy="1711325"/>
            <a:chOff x="1987495" y="3457575"/>
            <a:chExt cx="6067059" cy="1711325"/>
          </a:xfrm>
        </p:grpSpPr>
        <p:sp>
          <p:nvSpPr>
            <p:cNvPr id="12" name="文本框 11"/>
            <p:cNvSpPr txBox="1"/>
            <p:nvPr/>
          </p:nvSpPr>
          <p:spPr>
            <a:xfrm>
              <a:off x="7652880" y="3881378"/>
              <a:ext cx="200178" cy="43858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7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987495" y="3457575"/>
              <a:ext cx="6067059" cy="1711325"/>
              <a:chOff x="1987495" y="3457575"/>
              <a:chExt cx="6067059" cy="1711325"/>
            </a:xfrm>
          </p:grpSpPr>
          <p:grpSp>
            <p:nvGrpSpPr>
              <p:cNvPr id="6" name="组合 5"/>
              <p:cNvGrpSpPr/>
              <p:nvPr/>
            </p:nvGrpSpPr>
            <p:grpSpPr>
              <a:xfrm>
                <a:off x="1987495" y="3457575"/>
                <a:ext cx="5977668" cy="1711325"/>
                <a:chOff x="1987495" y="3457575"/>
                <a:chExt cx="5977668" cy="1711325"/>
              </a:xfrm>
            </p:grpSpPr>
            <p:pic>
              <p:nvPicPr>
                <p:cNvPr id="50210" name="Picture 34"/>
                <p:cNvPicPr>
                  <a:picLocks noChangeAspect="1"/>
                </p:cNvPicPr>
                <p:nvPr/>
              </p:nvPicPr>
              <p:blipFill rotWithShape="1">
                <a:blip r:embed="rId9">
                  <a:clrChange>
                    <a:clrFrom>
                      <a:srgbClr val="000000"/>
                    </a:clrFrom>
                    <a:clrTo>
                      <a:srgbClr val="660066"/>
                    </a:clrTo>
                  </a:clrChange>
                </a:blip>
                <a:srcRect l="-1" r="46634"/>
                <a:stretch>
                  <a:fillRect/>
                </a:stretch>
              </p:blipFill>
              <p:spPr>
                <a:xfrm>
                  <a:off x="1987495" y="3457575"/>
                  <a:ext cx="5977668" cy="1711325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</p:pic>
            <p:sp>
              <p:nvSpPr>
                <p:cNvPr id="3" name="文本框 2"/>
                <p:cNvSpPr txBox="1"/>
                <p:nvPr/>
              </p:nvSpPr>
              <p:spPr>
                <a:xfrm>
                  <a:off x="4866484" y="3518848"/>
                  <a:ext cx="338874" cy="1131079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l">
                    <a:lnSpc>
                      <a:spcPts val="27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,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endParaRPr>
                </a:p>
                <a:p>
                  <a:pPr algn="l">
                    <a:lnSpc>
                      <a:spcPts val="27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,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endParaRPr>
                </a:p>
                <a:p>
                  <a:pPr algn="l">
                    <a:lnSpc>
                      <a:spcPts val="27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,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endParaRPr>
                </a:p>
              </p:txBody>
            </p:sp>
          </p:grpSp>
          <p:sp>
            <p:nvSpPr>
              <p:cNvPr id="13" name="文本框 12"/>
              <p:cNvSpPr txBox="1"/>
              <p:nvPr/>
            </p:nvSpPr>
            <p:spPr>
              <a:xfrm>
                <a:off x="7698035" y="3513805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7674146" y="4555545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7854376" y="4217374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993212" y="5024751"/>
            <a:ext cx="5953241" cy="1281113"/>
            <a:chOff x="2767363" y="6497500"/>
            <a:chExt cx="5953241" cy="1281113"/>
          </a:xfrm>
        </p:grpSpPr>
        <p:grpSp>
          <p:nvGrpSpPr>
            <p:cNvPr id="26" name="组合 25"/>
            <p:cNvGrpSpPr/>
            <p:nvPr/>
          </p:nvGrpSpPr>
          <p:grpSpPr>
            <a:xfrm>
              <a:off x="2767363" y="6497500"/>
              <a:ext cx="2538084" cy="1281113"/>
              <a:chOff x="2767363" y="6497500"/>
              <a:chExt cx="2538084" cy="1281113"/>
            </a:xfrm>
          </p:grpSpPr>
          <p:pic>
            <p:nvPicPr>
              <p:cNvPr id="22" name="Picture 35"/>
              <p:cNvPicPr>
                <a:picLocks noChangeAspect="1"/>
              </p:cNvPicPr>
              <p:nvPr/>
            </p:nvPicPr>
            <p:blipFill rotWithShape="1">
              <a:blip r:embed="rId10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rcRect r="78219"/>
              <a:stretch>
                <a:fillRect/>
              </a:stretch>
            </p:blipFill>
            <p:spPr>
              <a:xfrm>
                <a:off x="2767363" y="6497500"/>
                <a:ext cx="2437995" cy="1281113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sp>
            <p:nvSpPr>
              <p:cNvPr id="23" name="文本框 22"/>
              <p:cNvSpPr txBox="1"/>
              <p:nvPr/>
            </p:nvSpPr>
            <p:spPr>
              <a:xfrm>
                <a:off x="5105269" y="6541116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5073370" y="6875522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4777028" y="7241270"/>
                <a:ext cx="200178" cy="438582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l">
                  <a:lnSpc>
                    <a:spcPts val="27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,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</p:grpSp>
        <p:sp>
          <p:nvSpPr>
            <p:cNvPr id="27" name="Text Box 51"/>
            <p:cNvSpPr txBox="1"/>
            <p:nvPr/>
          </p:nvSpPr>
          <p:spPr>
            <a:xfrm>
              <a:off x="5336108" y="6903361"/>
              <a:ext cx="3384496" cy="40011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just"/>
              <a:r>
                <a:rPr kumimoji="1" lang="zh-CN" altLang="en-US" sz="2400" spc="200" dirty="0">
                  <a:solidFill>
                    <a:srgbClr val="660066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其中</a:t>
              </a:r>
              <a:r>
                <a:rPr lang="en-US" altLang="zh-CN" sz="2600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kumimoji="1" lang="zh-CN" altLang="en-US" sz="2400" spc="2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为自由未知数</a:t>
              </a:r>
              <a:r>
                <a:rPr kumimoji="1" lang="en-US" altLang="zh-CN" sz="2400" spc="2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.</a:t>
              </a:r>
              <a:endParaRPr kumimoji="1" lang="en-US" altLang="zh-CN" sz="2400" spc="2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endParaRPr>
            </a:p>
          </p:txBody>
        </p:sp>
      </p:grpSp>
      <p:sp>
        <p:nvSpPr>
          <p:cNvPr id="65546" name="Text Box 10"/>
          <p:cNvSpPr txBox="1">
            <a:spLocks noChangeArrowheads="1"/>
          </p:cNvSpPr>
          <p:nvPr/>
        </p:nvSpPr>
        <p:spPr bwMode="auto">
          <a:xfrm>
            <a:off x="6796405" y="5402580"/>
            <a:ext cx="733425" cy="269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000" smtClean="0">
                <a:solidFill>
                  <a:srgbClr val="000000"/>
                </a:solidFill>
              </a:rPr>
              <a:t>令</a:t>
            </a:r>
            <a:r>
              <a:rPr lang="zh-CN" altLang="en-US" sz="2400" smtClean="0">
                <a:solidFill>
                  <a:srgbClr val="000000"/>
                </a:solidFill>
              </a:rPr>
              <a:t> </a:t>
            </a:r>
            <a:r>
              <a:rPr lang="en-US" altLang="zh-CN" sz="2400" i="1" smtClean="0">
                <a:solidFill>
                  <a:srgbClr val="000000"/>
                </a:solidFill>
              </a:rPr>
              <a:t>x</a:t>
            </a:r>
            <a:r>
              <a:rPr lang="en-US" altLang="zh-CN" sz="2400" baseline="-25000" smtClean="0">
                <a:solidFill>
                  <a:srgbClr val="000000"/>
                </a:solidFill>
              </a:rPr>
              <a:t>3  </a:t>
            </a:r>
            <a:r>
              <a:rPr lang="en-US" altLang="zh-CN" sz="2400" smtClean="0">
                <a:solidFill>
                  <a:srgbClr val="000000"/>
                </a:solidFill>
              </a:rPr>
              <a:t>= </a:t>
            </a:r>
            <a:r>
              <a:rPr lang="en-US" altLang="zh-CN" sz="2400" i="1" smtClean="0">
                <a:solidFill>
                  <a:srgbClr val="000000"/>
                </a:solidFill>
              </a:rPr>
              <a:t>c</a:t>
            </a:r>
            <a:r>
              <a:rPr lang="en-US" altLang="zh-CN" sz="2400" smtClean="0">
                <a:solidFill>
                  <a:srgbClr val="000000"/>
                </a:solidFill>
              </a:rPr>
              <a:t> </a:t>
            </a:r>
            <a:r>
              <a:rPr lang="zh-CN" altLang="en-US" sz="2400" smtClean="0">
                <a:solidFill>
                  <a:srgbClr val="000000"/>
                </a:solidFill>
              </a:rPr>
              <a:t>，</a:t>
            </a:r>
            <a:r>
              <a:rPr lang="zh-CN" altLang="en-US" sz="2000" smtClean="0">
                <a:solidFill>
                  <a:srgbClr val="000000"/>
                </a:solidFill>
              </a:rPr>
              <a:t>则</a:t>
            </a:r>
            <a:r>
              <a:rPr lang="zh-CN" altLang="en-US" sz="2400" smtClean="0">
                <a:solidFill>
                  <a:srgbClr val="000000"/>
                </a:solidFill>
              </a:rPr>
              <a:t>    </a:t>
            </a:r>
            <a:endParaRPr lang="zh-CN" altLang="en-US" sz="2400" smtClean="0">
              <a:solidFill>
                <a:srgbClr val="000000"/>
              </a:solidFill>
            </a:endParaRPr>
          </a:p>
        </p:txBody>
      </p:sp>
      <p:graphicFrame>
        <p:nvGraphicFramePr>
          <p:cNvPr id="65547" name="Object 11"/>
          <p:cNvGraphicFramePr>
            <a:graphicFrameLocks noChangeAspect="1"/>
          </p:cNvGraphicFramePr>
          <p:nvPr/>
        </p:nvGraphicFramePr>
        <p:xfrm>
          <a:off x="8668385" y="4994275"/>
          <a:ext cx="1676400" cy="12674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Equation" r:id="rId11" imgW="29870400" imgH="22555200" progId="Equation.DSMT4">
                  <p:embed/>
                </p:oleObj>
              </mc:Choice>
              <mc:Fallback>
                <p:oleObj name="Equation" r:id="rId11" imgW="29870400" imgH="22555200" progId="Equation.DSMT4">
                  <p:embed/>
                  <p:pic>
                    <p:nvPicPr>
                      <p:cNvPr id="0" name="图片 8194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668385" y="4994275"/>
                        <a:ext cx="1676400" cy="126746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5548" name="Object 12"/>
          <p:cNvGraphicFramePr>
            <a:graphicFrameLocks noChangeAspect="1"/>
          </p:cNvGraphicFramePr>
          <p:nvPr/>
        </p:nvGraphicFramePr>
        <p:xfrm>
          <a:off x="10374630" y="4994275"/>
          <a:ext cx="1350010" cy="12490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Equation" r:id="rId13" imgW="24079200" imgH="22250400" progId="Equation.DSMT4">
                  <p:embed/>
                </p:oleObj>
              </mc:Choice>
              <mc:Fallback>
                <p:oleObj name="Equation" r:id="rId13" imgW="24079200" imgH="22250400" progId="Equation.DSMT4">
                  <p:embed/>
                  <p:pic>
                    <p:nvPicPr>
                      <p:cNvPr id="0" name="图片 8195"/>
                      <p:cNvPicPr>
                        <a:picLocks noChangeAspect="1"/>
                      </p:cNvPicPr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374630" y="4994275"/>
                        <a:ext cx="1350010" cy="124904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65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5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5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107" grpId="0" build="p"/>
      <p:bldP spid="65546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0000" y="2235835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39653" y="1536700"/>
            <a:ext cx="25126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思考</a:t>
            </a:r>
            <a:endParaRPr lang="zh-CN" altLang="en-US" sz="32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67473" y="2900045"/>
            <a:ext cx="9457055" cy="22936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653849" y="3303434"/>
            <a:ext cx="3160395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600" b="1" dirty="0">
                <a:solidFill>
                  <a:srgbClr val="00B0F0"/>
                </a:solidFill>
                <a:highlight>
                  <a:srgbClr val="FFFF00"/>
                </a:highlight>
                <a:latin typeface="Times New Roman" panose="02020603050405020304" pitchFamily="18" charset="0"/>
                <a:ea typeface="华文中宋" panose="02010600040101010101" pitchFamily="2" charset="-122"/>
              </a:rPr>
              <a:t>求解线性方程组时，</a:t>
            </a:r>
            <a:endParaRPr kumimoji="1" lang="zh-CN" altLang="en-US" sz="2600" b="1" dirty="0">
              <a:solidFill>
                <a:srgbClr val="00B0F0"/>
              </a:solidFill>
              <a:highlight>
                <a:srgbClr val="FFFF00"/>
              </a:highlight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564057" y="4095904"/>
            <a:ext cx="481457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kumimoji="1" lang="zh-CN" altLang="en-US" sz="2600" b="1" dirty="0">
                <a:solidFill>
                  <a:srgbClr val="786DCE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能否对增广矩阵做初等</a:t>
            </a:r>
            <a:r>
              <a:rPr kumimoji="1" lang="zh-CN" altLang="en-US" sz="26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列</a:t>
            </a:r>
            <a:r>
              <a:rPr kumimoji="1" lang="zh-CN" altLang="en-US" sz="2600" b="1" dirty="0">
                <a:solidFill>
                  <a:srgbClr val="786DCE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变换？</a:t>
            </a:r>
            <a:endParaRPr kumimoji="1" lang="zh-CN" altLang="en-US" sz="2600" b="1" dirty="0">
              <a:solidFill>
                <a:srgbClr val="786DCE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5632018" y="3276476"/>
          <a:ext cx="3746500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" name="Equation" r:id="rId1" imgW="89916000" imgH="46329600" progId="Equation.DSMT4">
                  <p:embed/>
                </p:oleObj>
              </mc:Choice>
              <mc:Fallback>
                <p:oleObj name="Equation" r:id="rId1" imgW="89916000" imgH="46329600" progId="Equation.DSMT4">
                  <p:embed/>
                  <p:pic>
                    <p:nvPicPr>
                      <p:cNvPr id="0" name="图片 1228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632018" y="3276476"/>
                        <a:ext cx="3746500" cy="1930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/>
        </p:nvGraphicFramePr>
        <p:xfrm>
          <a:off x="1149985" y="2957513"/>
          <a:ext cx="4445000" cy="240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Equation" r:id="rId3" imgW="106680000" imgH="57607200" progId="Equation.DSMT4">
                  <p:embed/>
                </p:oleObj>
              </mc:Choice>
              <mc:Fallback>
                <p:oleObj name="Equation" r:id="rId3" imgW="106680000" imgH="57607200" progId="Equation.DSMT4">
                  <p:embed/>
                  <p:pic>
                    <p:nvPicPr>
                      <p:cNvPr id="0" name="图片 12289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9985" y="2957513"/>
                        <a:ext cx="4445000" cy="2400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6220658" y="914028"/>
          <a:ext cx="3517900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1" name="Equation" r:id="rId5" imgW="84429600" imgH="46329600" progId="Equation.DSMT4">
                  <p:embed/>
                </p:oleObj>
              </mc:Choice>
              <mc:Fallback>
                <p:oleObj name="Equation" r:id="rId5" imgW="84429600" imgH="46329600" progId="Equation.DSMT4">
                  <p:embed/>
                  <p:pic>
                    <p:nvPicPr>
                      <p:cNvPr id="0" name="图片 12290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220658" y="914028"/>
                        <a:ext cx="3517900" cy="1930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椭圆 12"/>
          <p:cNvSpPr/>
          <p:nvPr/>
        </p:nvSpPr>
        <p:spPr>
          <a:xfrm>
            <a:off x="6858238" y="4716636"/>
            <a:ext cx="2448272" cy="504056"/>
          </a:xfrm>
          <a:prstGeom prst="ellipse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2825790" y="900212"/>
          <a:ext cx="3175000" cy="215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2" name="Equation" r:id="rId7" imgW="76200000" imgH="51816000" progId="Equation.DSMT4">
                  <p:embed/>
                </p:oleObj>
              </mc:Choice>
              <mc:Fallback>
                <p:oleObj name="Equation" r:id="rId7" imgW="76200000" imgH="51816000" progId="Equation.DSMT4">
                  <p:embed/>
                  <p:pic>
                    <p:nvPicPr>
                      <p:cNvPr id="0" name="图片 12291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825790" y="900212"/>
                        <a:ext cx="3175000" cy="21590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57354" y="315640"/>
            <a:ext cx="3481070" cy="798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 </a:t>
            </a:r>
            <a:r>
              <a:rPr lang="zh-CN" altLang="en-US" sz="2800" b="1" dirty="0" smtClean="0"/>
              <a:t>例：</a:t>
            </a:r>
            <a:r>
              <a:rPr lang="zh-CN" altLang="zh-CN" sz="2800" b="1" dirty="0"/>
              <a:t>求解线性方程组</a:t>
            </a:r>
            <a:endParaRPr lang="zh-CN" altLang="zh-CN" sz="2800" b="1" dirty="0"/>
          </a:p>
          <a:p>
            <a:endParaRPr lang="zh-CN" altLang="en-US" dirty="0"/>
          </a:p>
        </p:txBody>
      </p:sp>
      <p:cxnSp>
        <p:nvCxnSpPr>
          <p:cNvPr id="4" name="直接连接符 3"/>
          <p:cNvCxnSpPr/>
          <p:nvPr/>
        </p:nvCxnSpPr>
        <p:spPr>
          <a:xfrm>
            <a:off x="9018478" y="900212"/>
            <a:ext cx="0" cy="2016224"/>
          </a:xfrm>
          <a:prstGeom prst="line">
            <a:avLst/>
          </a:prstGeom>
          <a:ln w="508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4986030" y="3420492"/>
            <a:ext cx="0" cy="2016224"/>
          </a:xfrm>
          <a:prstGeom prst="line">
            <a:avLst/>
          </a:prstGeom>
          <a:ln w="508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8730446" y="3276476"/>
            <a:ext cx="0" cy="2016224"/>
          </a:xfrm>
          <a:prstGeom prst="line">
            <a:avLst/>
          </a:prstGeom>
          <a:ln w="508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图文框 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10090" y="4268470"/>
            <a:ext cx="2198370" cy="222631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259455" y="5798185"/>
            <a:ext cx="5470525" cy="460375"/>
          </a:xfrm>
          <a:prstGeom prst="rect">
            <a:avLst/>
          </a:prstGeom>
        </p:spPr>
        <p:txBody>
          <a:bodyPr wrap="square">
            <a:spAutoFit/>
            <a:extLst>
              <a:ext uri="{4A0BC546-FE56-4ADE-93B0-CB8AF2F6F144}">
                <wpsdc:textFrameExt xmlns:wpsdc="http://www.wps.cn/officeDocument/2022/drawingmlCustomData" type="text"/>
              </a:ext>
            </a:extLst>
          </a:bodyPr>
          <a:p>
            <a:pPr algn="l"/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这种情况说明线性方程组无解！！！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1.85185E-6 L -0.18941 1.85185E-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2" presetClass="emph" presetSubtype="0" repeatCount="3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1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2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3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4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5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bldLvl="0" animBg="1"/>
      <p:bldP spid="8" grpId="0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34935" y="2244225"/>
            <a:ext cx="12515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第三章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16207" y="2819921"/>
            <a:ext cx="6289040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矩阵的初等变换与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线性方程组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126902" y="2505835"/>
            <a:ext cx="7867650" cy="0"/>
            <a:chOff x="2152650" y="2505835"/>
            <a:chExt cx="7867650" cy="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832600" y="2505835"/>
              <a:ext cx="3187700" cy="0"/>
            </a:xfrm>
            <a:prstGeom prst="line">
              <a:avLst/>
            </a:prstGeom>
            <a:ln>
              <a:solidFill>
                <a:schemeClr val="bg1"/>
              </a:solidFill>
              <a:tail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152650" y="2505835"/>
              <a:ext cx="3301335" cy="0"/>
            </a:xfrm>
            <a:prstGeom prst="line">
              <a:avLst/>
            </a:prstGeom>
            <a:ln>
              <a:solidFill>
                <a:schemeClr val="bg1"/>
              </a:solidFill>
              <a:head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6092575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39047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092575" y="1072402"/>
            <a:ext cx="0" cy="4896883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487045" y="570865"/>
            <a:ext cx="3618230" cy="539750"/>
            <a:chOff x="486737" y="570577"/>
            <a:chExt cx="1928495" cy="539750"/>
          </a:xfrm>
        </p:grpSpPr>
        <p:sp>
          <p:nvSpPr>
            <p:cNvPr id="20" name="矩形 19"/>
            <p:cNvSpPr/>
            <p:nvPr/>
          </p:nvSpPr>
          <p:spPr>
            <a:xfrm>
              <a:off x="486737" y="570577"/>
              <a:ext cx="1928495" cy="539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55600" sx="102000" sy="102000" algn="ctr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PA-102231"/>
            <p:cNvSpPr/>
            <p:nvPr>
              <p:custDataLst>
                <p:tags r:id="rId1"/>
              </p:custDataLst>
            </p:nvPr>
          </p:nvSpPr>
          <p:spPr>
            <a:xfrm>
              <a:off x="486737" y="677532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430" y="6128840"/>
            <a:ext cx="5418763" cy="1075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4" name="PA-102231"/>
          <p:cNvSpPr/>
          <p:nvPr>
            <p:custDataLst>
              <p:tags r:id="rId4"/>
            </p:custDataLst>
          </p:nvPr>
        </p:nvSpPr>
        <p:spPr>
          <a:xfrm>
            <a:off x="6259957" y="6128840"/>
            <a:ext cx="5418763" cy="1026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6386" name="Text Box 2"/>
          <p:cNvSpPr txBox="1"/>
          <p:nvPr/>
        </p:nvSpPr>
        <p:spPr>
          <a:xfrm>
            <a:off x="601345" y="1212215"/>
            <a:ext cx="507619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由单位矩阵</a:t>
            </a:r>
            <a:r>
              <a:rPr kumimoji="1" lang="zh-CN" altLang="en-US" sz="2400" b="1" i="1" spc="200" dirty="0">
                <a:solidFill>
                  <a:srgbClr val="FF0000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经过一次初等变换得到的矩阵称为初等矩阵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/>
          <p:nvPr/>
        </p:nvSpPr>
        <p:spPr>
          <a:xfrm>
            <a:off x="601345" y="2993390"/>
            <a:ext cx="5096510" cy="86773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表示用非零数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89" name="Text Box 5"/>
          <p:cNvSpPr txBox="1"/>
          <p:nvPr/>
        </p:nvSpPr>
        <p:spPr>
          <a:xfrm>
            <a:off x="601345" y="3898265"/>
            <a:ext cx="5105400" cy="1329403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行上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或把单位矩阵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列上得到的初等矩阵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90" name="Text Box 6"/>
          <p:cNvSpPr txBox="1"/>
          <p:nvPr/>
        </p:nvSpPr>
        <p:spPr>
          <a:xfrm>
            <a:off x="601345" y="2078990"/>
            <a:ext cx="5105400" cy="867738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表示对换单位矩阵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两行(列)得到的初等矩阵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16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16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95" name="Text Box 11"/>
          <p:cNvSpPr txBox="1"/>
          <p:nvPr/>
        </p:nvSpPr>
        <p:spPr>
          <a:xfrm>
            <a:off x="6438900" y="1224280"/>
            <a:ext cx="660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673100" y="570865"/>
            <a:ext cx="3357880" cy="44259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v"/>
            </a:pPr>
            <a:r>
              <a: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初等变换与初等矩阵</a:t>
            </a:r>
            <a:endParaRPr lang="en-US" altLang="zh-CN" sz="2400" b="1" spc="200" dirty="0">
              <a:solidFill>
                <a:srgbClr val="00B0F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68451" y="1614805"/>
            <a:ext cx="2331112" cy="1206500"/>
            <a:chOff x="6868451" y="1614805"/>
            <a:chExt cx="2331112" cy="1206500"/>
          </a:xfrm>
        </p:grpSpPr>
        <p:pic>
          <p:nvPicPr>
            <p:cNvPr id="16392" name="Picture 8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1429"/>
            <a:stretch>
              <a:fillRect/>
            </a:stretch>
          </p:blipFill>
          <p:spPr>
            <a:xfrm>
              <a:off x="8080747" y="1614805"/>
              <a:ext cx="1118816" cy="12065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5" name="Text Box 255"/>
            <p:cNvSpPr txBox="1"/>
            <p:nvPr/>
          </p:nvSpPr>
          <p:spPr>
            <a:xfrm>
              <a:off x="6868451" y="2058301"/>
              <a:ext cx="127909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(1, 2)=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868451" y="2834005"/>
            <a:ext cx="2352250" cy="1204913"/>
            <a:chOff x="6969550" y="2834005"/>
            <a:chExt cx="2352250" cy="1204913"/>
          </a:xfrm>
        </p:grpSpPr>
        <p:pic>
          <p:nvPicPr>
            <p:cNvPr id="16393" name="Picture 9"/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5760"/>
            <a:stretch>
              <a:fillRect/>
            </a:stretch>
          </p:blipFill>
          <p:spPr>
            <a:xfrm>
              <a:off x="8248650" y="2834005"/>
              <a:ext cx="1073150" cy="1204913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7" name="Text Box 255"/>
            <p:cNvSpPr txBox="1"/>
            <p:nvPr/>
          </p:nvSpPr>
          <p:spPr>
            <a:xfrm>
              <a:off x="6969550" y="3263676"/>
              <a:ext cx="127909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(2(3))=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868451" y="4053205"/>
            <a:ext cx="2499728" cy="1208088"/>
            <a:chOff x="6907798" y="4053205"/>
            <a:chExt cx="2499728" cy="1208088"/>
          </a:xfrm>
        </p:grpSpPr>
        <p:pic>
          <p:nvPicPr>
            <p:cNvPr id="16394" name="Picture 10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6031" r="-1"/>
            <a:stretch>
              <a:fillRect/>
            </a:stretch>
          </p:blipFill>
          <p:spPr>
            <a:xfrm>
              <a:off x="8303272" y="4053205"/>
              <a:ext cx="1104254" cy="1208088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Text Box 255"/>
            <p:cNvSpPr txBox="1"/>
            <p:nvPr/>
          </p:nvSpPr>
          <p:spPr>
            <a:xfrm>
              <a:off x="6907798" y="4466712"/>
              <a:ext cx="15516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(3 1(2))=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6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 build="p"/>
      <p:bldP spid="16388" grpId="0" build="p"/>
      <p:bldP spid="16389" grpId="0" build="p"/>
      <p:bldP spid="16390" grpId="0" build="p"/>
      <p:bldP spid="16395" grpId="0" build="p"/>
      <p:bldP spid="2" grpId="0" bldLvl="0" animBg="1"/>
      <p:bldP spid="2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6092575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39047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092575" y="1072402"/>
            <a:ext cx="0" cy="4896883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430" y="6128840"/>
            <a:ext cx="5418763" cy="1075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4" name="PA-102231"/>
          <p:cNvSpPr/>
          <p:nvPr>
            <p:custDataLst>
              <p:tags r:id="rId3"/>
            </p:custDataLst>
          </p:nvPr>
        </p:nvSpPr>
        <p:spPr>
          <a:xfrm>
            <a:off x="6259957" y="6133740"/>
            <a:ext cx="5418763" cy="1026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6386" name="Text Box 2"/>
          <p:cNvSpPr txBox="1"/>
          <p:nvPr/>
        </p:nvSpPr>
        <p:spPr>
          <a:xfrm>
            <a:off x="601345" y="1212215"/>
            <a:ext cx="507619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由单位矩阵</a:t>
            </a:r>
            <a:r>
              <a:rPr kumimoji="1" lang="zh-CN" altLang="en-US" sz="2400" b="1" i="1" spc="200" dirty="0">
                <a:solidFill>
                  <a:srgbClr val="660066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经过一次初等变换得到的矩阵称为初等矩阵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/>
          <p:nvPr/>
        </p:nvSpPr>
        <p:spPr>
          <a:xfrm>
            <a:off x="601345" y="2993390"/>
            <a:ext cx="5096510" cy="86773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表示用非零数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89" name="Text Box 5"/>
          <p:cNvSpPr txBox="1"/>
          <p:nvPr/>
        </p:nvSpPr>
        <p:spPr>
          <a:xfrm>
            <a:off x="601345" y="3898265"/>
            <a:ext cx="5105400" cy="1329403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行上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或把单位矩阵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列上得到的初等矩阵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90" name="Text Box 6"/>
          <p:cNvSpPr txBox="1"/>
          <p:nvPr/>
        </p:nvSpPr>
        <p:spPr>
          <a:xfrm>
            <a:off x="601345" y="2078990"/>
            <a:ext cx="5105400" cy="867738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表示对换单位矩阵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两行(列)得到的初等矩阵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16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16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87045" y="570865"/>
            <a:ext cx="3159760" cy="539750"/>
            <a:chOff x="767" y="899"/>
            <a:chExt cx="4976" cy="850"/>
          </a:xfrm>
        </p:grpSpPr>
        <p:grpSp>
          <p:nvGrpSpPr>
            <p:cNvPr id="32" name="组合 31"/>
            <p:cNvGrpSpPr/>
            <p:nvPr/>
          </p:nvGrpSpPr>
          <p:grpSpPr>
            <a:xfrm>
              <a:off x="767" y="899"/>
              <a:ext cx="4838" cy="850"/>
              <a:chOff x="486737" y="570577"/>
              <a:chExt cx="3072130" cy="539750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486737" y="570577"/>
                <a:ext cx="3072130" cy="5397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PA-102231"/>
              <p:cNvSpPr/>
              <p:nvPr>
                <p:custDataLst>
                  <p:tags r:id="rId4"/>
                </p:custDataLst>
              </p:nvPr>
            </p:nvSpPr>
            <p:spPr>
              <a:xfrm>
                <a:off x="486737" y="677532"/>
                <a:ext cx="99224" cy="325967"/>
              </a:xfrm>
              <a:prstGeom prst="rect">
                <a:avLst/>
              </a:prstGeom>
              <a:blipFill dpi="0" rotWithShape="0">
                <a:blip r:embed="rId2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2" name="Rectangle 31"/>
            <p:cNvSpPr>
              <a:spLocks noChangeArrowheads="1"/>
            </p:cNvSpPr>
            <p:nvPr/>
          </p:nvSpPr>
          <p:spPr bwMode="auto">
            <a:xfrm>
              <a:off x="1072" y="946"/>
              <a:ext cx="4671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初等矩阵（</a:t>
              </a:r>
              <a:r>
                <a: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3</a:t>
              </a: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种）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40780" y="570865"/>
            <a:ext cx="3440430" cy="539750"/>
            <a:chOff x="767" y="899"/>
            <a:chExt cx="5418" cy="850"/>
          </a:xfrm>
        </p:grpSpPr>
        <p:grpSp>
          <p:nvGrpSpPr>
            <p:cNvPr id="7" name="组合 6"/>
            <p:cNvGrpSpPr/>
            <p:nvPr/>
          </p:nvGrpSpPr>
          <p:grpSpPr>
            <a:xfrm>
              <a:off x="767" y="899"/>
              <a:ext cx="5197" cy="850"/>
              <a:chOff x="486737" y="570577"/>
              <a:chExt cx="3300095" cy="539750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486737" y="570577"/>
                <a:ext cx="3300095" cy="53975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PA-102231"/>
              <p:cNvSpPr/>
              <p:nvPr>
                <p:custDataLst>
                  <p:tags r:id="rId5"/>
                </p:custDataLst>
              </p:nvPr>
            </p:nvSpPr>
            <p:spPr>
              <a:xfrm>
                <a:off x="486737" y="677532"/>
                <a:ext cx="99224" cy="325967"/>
              </a:xfrm>
              <a:prstGeom prst="rect">
                <a:avLst/>
              </a:prstGeom>
              <a:blipFill dpi="0" rotWithShape="0">
                <a:blip r:embed="rId2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10" name="Rectangle 31"/>
            <p:cNvSpPr>
              <a:spLocks noChangeArrowheads="1"/>
            </p:cNvSpPr>
            <p:nvPr/>
          </p:nvSpPr>
          <p:spPr bwMode="auto">
            <a:xfrm>
              <a:off x="1072" y="946"/>
              <a:ext cx="5113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初等矩阵的可逆性</a:t>
              </a:r>
              <a:endParaRPr lang="en-US" altLang="zh-CN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17416" name="Text Box 8"/>
          <p:cNvSpPr txBox="1"/>
          <p:nvPr/>
        </p:nvSpPr>
        <p:spPr>
          <a:xfrm>
            <a:off x="6477000" y="1276350"/>
            <a:ext cx="493903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fontAlgn="auto"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初等矩阵都是可逆的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并且</a:t>
            </a:r>
            <a:r>
              <a:rPr lang="zh-CN" altLang="en-US" sz="2400" dirty="0">
                <a:latin typeface="Times New Roman" panose="02020603050405020304" pitchFamily="18" charset="0"/>
              </a:rPr>
              <a:t> </a:t>
            </a:r>
            <a:endParaRPr lang="zh-CN" altLang="en-US" sz="2400" dirty="0">
              <a:latin typeface="Times New Roman" panose="02020603050405020304" pitchFamily="18" charset="0"/>
            </a:endParaRPr>
          </a:p>
        </p:txBody>
      </p:sp>
      <p:sp>
        <p:nvSpPr>
          <p:cNvPr id="17418" name="Text Box 10"/>
          <p:cNvSpPr txBox="1"/>
          <p:nvPr/>
        </p:nvSpPr>
        <p:spPr>
          <a:xfrm>
            <a:off x="7181850" y="1733550"/>
            <a:ext cx="1995739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7420" name="Text Box 12"/>
          <p:cNvSpPr txBox="1"/>
          <p:nvPr/>
        </p:nvSpPr>
        <p:spPr>
          <a:xfrm>
            <a:off x="7191375" y="3076352"/>
            <a:ext cx="2531142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ij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ij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7181850" y="2246356"/>
            <a:ext cx="2390078" cy="775015"/>
            <a:chOff x="7168816" y="3756025"/>
            <a:chExt cx="2390078" cy="775015"/>
          </a:xfrm>
        </p:grpSpPr>
        <p:sp>
          <p:nvSpPr>
            <p:cNvPr id="11" name="Text Box 12"/>
            <p:cNvSpPr txBox="1"/>
            <p:nvPr/>
          </p:nvSpPr>
          <p:spPr>
            <a:xfrm>
              <a:off x="7168816" y="3923162"/>
              <a:ext cx="2390078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(</a:t>
              </a:r>
              <a:r>
                <a:rPr lang="en-US" altLang="zh-CN" sz="2400" i="1" dirty="0" err="1">
                  <a:solidFill>
                    <a:srgbClr val="660066"/>
                  </a:solidFill>
                  <a:latin typeface="Times New Roman" panose="02020603050405020304" pitchFamily="18" charset="0"/>
                </a:rPr>
                <a:t>i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(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k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))</a:t>
              </a:r>
              <a:r>
                <a:rPr lang="en-US" altLang="zh-CN" sz="2400" baseline="300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</a:t>
              </a:r>
              <a:r>
                <a:rPr lang="en-US" altLang="zh-CN" sz="2400" baseline="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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(</a:t>
              </a:r>
              <a:r>
                <a:rPr lang="en-US" altLang="zh-CN" sz="2400" i="1" dirty="0" err="1">
                  <a:solidFill>
                    <a:srgbClr val="660066"/>
                  </a:solidFill>
                  <a:latin typeface="Times New Roman" panose="02020603050405020304" pitchFamily="18" charset="0"/>
                </a:rPr>
                <a:t>i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(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   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)); 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3" name="Text Box 145"/>
            <p:cNvSpPr txBox="1">
              <a:spLocks noChangeArrowheads="1"/>
            </p:cNvSpPr>
            <p:nvPr/>
          </p:nvSpPr>
          <p:spPr bwMode="auto">
            <a:xfrm>
              <a:off x="8936222" y="3756025"/>
              <a:ext cx="252000" cy="77501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k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8890770" y="4122999"/>
              <a:ext cx="252000" cy="0"/>
            </a:xfrm>
            <a:prstGeom prst="line">
              <a:avLst/>
            </a:prstGeom>
            <a:ln w="15875">
              <a:solidFill>
                <a:srgbClr val="660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7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build="p"/>
      <p:bldP spid="17418" grpId="0" build="p"/>
      <p:bldP spid="17420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04457" y="718185"/>
            <a:ext cx="11519535" cy="56667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478155"/>
            <a:ext cx="6585585" cy="536575"/>
            <a:chOff x="6462443" y="604011"/>
            <a:chExt cx="6084750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6084749" cy="536575"/>
              <a:chOff x="6816659" y="604011"/>
              <a:chExt cx="6084749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8207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31951"/>
                <a:ext cx="569517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性质1(初等矩阵在矩阵乘法中的作用 )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8434" name="Text Box 2"/>
          <p:cNvSpPr txBox="1"/>
          <p:nvPr/>
        </p:nvSpPr>
        <p:spPr>
          <a:xfrm>
            <a:off x="1057275" y="1091565"/>
            <a:ext cx="1007745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设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是一个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7030A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n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施行一次初等行变换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的左边乘相应的</a:t>
            </a: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</a:rPr>
              <a:t>m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施行一次初等列变换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的右边乘相应的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7030A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8437" name="Picture 5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33350" r="51521"/>
          <a:stretch>
            <a:fillRect/>
          </a:stretch>
        </p:blipFill>
        <p:spPr>
          <a:xfrm>
            <a:off x="6543675" y="4908550"/>
            <a:ext cx="1693863" cy="1282700"/>
          </a:xfrm>
          <a:prstGeom prst="rect">
            <a:avLst/>
          </a:prstGeom>
          <a:noFill/>
          <a:ln w="38100">
            <a:noFill/>
          </a:ln>
        </p:spPr>
      </p:pic>
      <p:pic>
        <p:nvPicPr>
          <p:cNvPr id="18441" name="Picture 9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21124" r="65929"/>
          <a:stretch>
            <a:fillRect/>
          </a:stretch>
        </p:blipFill>
        <p:spPr>
          <a:xfrm>
            <a:off x="5380037" y="3689350"/>
            <a:ext cx="1447800" cy="1281113"/>
          </a:xfrm>
          <a:prstGeom prst="rect">
            <a:avLst/>
          </a:prstGeom>
          <a:noFill/>
          <a:ln w="38100">
            <a:noFill/>
          </a:ln>
        </p:spPr>
      </p:pic>
      <p:grpSp>
        <p:nvGrpSpPr>
          <p:cNvPr id="18443" name="Group 11"/>
          <p:cNvGrpSpPr/>
          <p:nvPr/>
        </p:nvGrpSpPr>
        <p:grpSpPr>
          <a:xfrm>
            <a:off x="4594887" y="3829050"/>
            <a:ext cx="758825" cy="914400"/>
            <a:chOff x="4272" y="1584"/>
            <a:chExt cx="478" cy="576"/>
          </a:xfrm>
        </p:grpSpPr>
        <p:sp>
          <p:nvSpPr>
            <p:cNvPr id="2" name="Text Box 12"/>
            <p:cNvSpPr txBox="1"/>
            <p:nvPr/>
          </p:nvSpPr>
          <p:spPr>
            <a:xfrm>
              <a:off x="4381" y="1584"/>
              <a:ext cx="260" cy="5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3" name="Text Box 13"/>
            <p:cNvSpPr txBox="1"/>
            <p:nvPr/>
          </p:nvSpPr>
          <p:spPr>
            <a:xfrm>
              <a:off x="4272" y="1599"/>
              <a:ext cx="478" cy="2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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123950" y="2524125"/>
            <a:ext cx="4740275" cy="1203325"/>
            <a:chOff x="1123950" y="2524125"/>
            <a:chExt cx="4740275" cy="1203325"/>
          </a:xfrm>
        </p:grpSpPr>
        <p:grpSp>
          <p:nvGrpSpPr>
            <p:cNvPr id="18438" name="Group 6"/>
            <p:cNvGrpSpPr/>
            <p:nvPr/>
          </p:nvGrpSpPr>
          <p:grpSpPr>
            <a:xfrm>
              <a:off x="1123950" y="2524125"/>
              <a:ext cx="4740275" cy="1203325"/>
              <a:chOff x="186" y="1674"/>
              <a:chExt cx="2986" cy="758"/>
            </a:xfrm>
          </p:grpSpPr>
          <p:sp>
            <p:nvSpPr>
              <p:cNvPr id="18444" name="Text Box 7"/>
              <p:cNvSpPr txBox="1"/>
              <p:nvPr/>
            </p:nvSpPr>
            <p:spPr>
              <a:xfrm>
                <a:off x="186" y="1914"/>
                <a:ext cx="2986" cy="233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dirty="0">
                    <a:latin typeface="Times New Roman" panose="02020603050405020304" pitchFamily="18" charset="0"/>
                  </a:rPr>
                  <a:t>     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例如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  <a:sym typeface="Symbol" panose="05050102010706020507" pitchFamily="18" charset="2"/>
                  </a:rPr>
                  <a:t>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设</a:t>
                </a:r>
                <a:r>
                  <a:rPr kumimoji="1" lang="en-US" altLang="zh-CN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       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  <a:sym typeface="Symbol" panose="05050102010706020507" pitchFamily="18" charset="2"/>
                  </a:rPr>
                  <a:t>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则有</a:t>
                </a:r>
                <a:r>
                  <a:rPr lang="zh-CN" altLang="en-US" sz="2400" dirty="0">
                    <a:latin typeface="Times New Roman" panose="02020603050405020304" pitchFamily="18" charset="0"/>
                  </a:rPr>
                  <a:t>  </a:t>
                </a:r>
                <a:endParaRPr lang="zh-CN" altLang="en-US" sz="2400" dirty="0">
                  <a:latin typeface="Times New Roman" panose="02020603050405020304" pitchFamily="18" charset="0"/>
                </a:endParaRPr>
              </a:p>
            </p:txBody>
          </p:sp>
          <p:pic>
            <p:nvPicPr>
              <p:cNvPr id="18445" name="Picture 8"/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rcRect l="29527" r="1"/>
              <a:stretch>
                <a:fillRect/>
              </a:stretch>
            </p:blipFill>
            <p:spPr>
              <a:xfrm>
                <a:off x="1604" y="1674"/>
                <a:ext cx="778" cy="758"/>
              </a:xfrm>
              <a:prstGeom prst="rect">
                <a:avLst/>
              </a:prstGeom>
              <a:noFill/>
              <a:ln w="38100">
                <a:noFill/>
              </a:ln>
            </p:spPr>
          </p:pic>
        </p:grpSp>
        <p:sp>
          <p:nvSpPr>
            <p:cNvPr id="5" name="Text Box 255"/>
            <p:cNvSpPr txBox="1"/>
            <p:nvPr/>
          </p:nvSpPr>
          <p:spPr>
            <a:xfrm>
              <a:off x="2886075" y="2914134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886075" y="3662054"/>
            <a:ext cx="1708812" cy="1281113"/>
            <a:chOff x="2886075" y="3662054"/>
            <a:chExt cx="1708812" cy="1281113"/>
          </a:xfrm>
        </p:grpSpPr>
        <p:pic>
          <p:nvPicPr>
            <p:cNvPr id="18435" name="Picture 3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86" r="84328"/>
            <a:stretch>
              <a:fillRect/>
            </a:stretch>
          </p:blipFill>
          <p:spPr>
            <a:xfrm>
              <a:off x="3355155" y="3662054"/>
              <a:ext cx="1239732" cy="1281113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7" name="Text Box 255"/>
            <p:cNvSpPr txBox="1"/>
            <p:nvPr/>
          </p:nvSpPr>
          <p:spPr>
            <a:xfrm>
              <a:off x="2886075" y="4095234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781963" y="4908550"/>
            <a:ext cx="3761712" cy="1282700"/>
            <a:chOff x="2781963" y="4908550"/>
            <a:chExt cx="3761712" cy="1282700"/>
          </a:xfrm>
        </p:grpSpPr>
        <p:pic>
          <p:nvPicPr>
            <p:cNvPr id="18436" name="Picture 4"/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2591" r="66650"/>
            <a:stretch>
              <a:fillRect/>
            </a:stretch>
          </p:blipFill>
          <p:spPr>
            <a:xfrm>
              <a:off x="4219575" y="4908550"/>
              <a:ext cx="2324100" cy="12827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Text Box 255"/>
            <p:cNvSpPr txBox="1"/>
            <p:nvPr/>
          </p:nvSpPr>
          <p:spPr>
            <a:xfrm>
              <a:off x="2781963" y="5382428"/>
              <a:ext cx="1609725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(1, 2)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718185"/>
            <a:ext cx="11519535" cy="56667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478155"/>
            <a:ext cx="6585585" cy="536575"/>
            <a:chOff x="6462443" y="604011"/>
            <a:chExt cx="6084750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6084749" cy="536575"/>
              <a:chOff x="6816659" y="604011"/>
              <a:chExt cx="6084749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8207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31951"/>
                <a:ext cx="569517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性质1(初等矩阵在矩阵乘法中的作用 )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8434" name="Text Box 2"/>
          <p:cNvSpPr txBox="1"/>
          <p:nvPr/>
        </p:nvSpPr>
        <p:spPr>
          <a:xfrm>
            <a:off x="1057275" y="1091565"/>
            <a:ext cx="1007745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设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是一个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7030A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n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施行一次初等行变换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的左边乘相应的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m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对</a:t>
            </a:r>
            <a:r>
              <a:rPr lang="en-US" altLang="zh-CN" sz="2400" b="1" i="1" dirty="0">
                <a:solidFill>
                  <a:srgbClr val="00B05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施行一次初等列变换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00B05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的右边乘相应的</a:t>
            </a:r>
            <a:r>
              <a:rPr lang="en-US" altLang="zh-CN" sz="2400" i="1" dirty="0">
                <a:solidFill>
                  <a:srgbClr val="00B050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rgbClr val="00B05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00B05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00B050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00B05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9462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21130" r="64713"/>
          <a:stretch>
            <a:fillRect/>
          </a:stretch>
        </p:blipFill>
        <p:spPr>
          <a:xfrm>
            <a:off x="5304473" y="3708400"/>
            <a:ext cx="1582737" cy="1281113"/>
          </a:xfrm>
          <a:prstGeom prst="rect">
            <a:avLst/>
          </a:prstGeom>
          <a:noFill/>
          <a:ln w="38100">
            <a:noFill/>
          </a:ln>
        </p:spPr>
      </p:pic>
      <p:pic>
        <p:nvPicPr>
          <p:cNvPr id="19464" name="Picture 8"/>
          <p:cNvPicPr>
            <a:picLocks noChangeAspect="1"/>
          </p:cNvPicPr>
          <p:nvPr/>
        </p:nvPicPr>
        <p:blipFill>
          <a:blip r:embed="rId5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35435" r="48535"/>
          <a:stretch>
            <a:fillRect/>
          </a:stretch>
        </p:blipFill>
        <p:spPr>
          <a:xfrm>
            <a:off x="6870230" y="4914900"/>
            <a:ext cx="1792288" cy="1281113"/>
          </a:xfrm>
          <a:prstGeom prst="rect">
            <a:avLst/>
          </a:prstGeom>
          <a:noFill/>
          <a:ln w="38100">
            <a:noFill/>
          </a:ln>
        </p:spPr>
      </p:pic>
      <p:grpSp>
        <p:nvGrpSpPr>
          <p:cNvPr id="19467" name="Group 11"/>
          <p:cNvGrpSpPr/>
          <p:nvPr/>
        </p:nvGrpSpPr>
        <p:grpSpPr>
          <a:xfrm>
            <a:off x="4575810" y="3848100"/>
            <a:ext cx="792163" cy="914400"/>
            <a:chOff x="4272" y="1584"/>
            <a:chExt cx="499" cy="576"/>
          </a:xfrm>
        </p:grpSpPr>
        <p:sp>
          <p:nvSpPr>
            <p:cNvPr id="5" name="Text Box 12"/>
            <p:cNvSpPr txBox="1"/>
            <p:nvPr/>
          </p:nvSpPr>
          <p:spPr>
            <a:xfrm>
              <a:off x="4381" y="1584"/>
              <a:ext cx="260" cy="5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6" name="Text Box 13"/>
            <p:cNvSpPr txBox="1"/>
            <p:nvPr/>
          </p:nvSpPr>
          <p:spPr>
            <a:xfrm>
              <a:off x="4272" y="1590"/>
              <a:ext cx="499" cy="276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c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2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c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123950" y="2524125"/>
            <a:ext cx="4740275" cy="1203325"/>
            <a:chOff x="1123950" y="2524125"/>
            <a:chExt cx="4740275" cy="1203325"/>
          </a:xfrm>
        </p:grpSpPr>
        <p:grpSp>
          <p:nvGrpSpPr>
            <p:cNvPr id="11" name="Group 6"/>
            <p:cNvGrpSpPr/>
            <p:nvPr/>
          </p:nvGrpSpPr>
          <p:grpSpPr>
            <a:xfrm>
              <a:off x="1123950" y="2524125"/>
              <a:ext cx="4740275" cy="1203325"/>
              <a:chOff x="186" y="1674"/>
              <a:chExt cx="2986" cy="758"/>
            </a:xfrm>
          </p:grpSpPr>
          <p:sp>
            <p:nvSpPr>
              <p:cNvPr id="13" name="Text Box 7"/>
              <p:cNvSpPr txBox="1"/>
              <p:nvPr/>
            </p:nvSpPr>
            <p:spPr>
              <a:xfrm>
                <a:off x="186" y="1914"/>
                <a:ext cx="2986" cy="233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dirty="0">
                    <a:latin typeface="Times New Roman" panose="02020603050405020304" pitchFamily="18" charset="0"/>
                  </a:rPr>
                  <a:t>     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例如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  <a:sym typeface="Symbol" panose="05050102010706020507" pitchFamily="18" charset="2"/>
                  </a:rPr>
                  <a:t>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设</a:t>
                </a:r>
                <a:r>
                  <a:rPr kumimoji="1" lang="en-US" altLang="zh-CN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          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  <a:sym typeface="Symbol" panose="05050102010706020507" pitchFamily="18" charset="2"/>
                  </a:rPr>
                  <a:t></a:t>
                </a:r>
                <a:r>
                  <a:rPr kumimoji="1" lang="zh-CN" altLang="en-US" sz="2400" spc="200" dirty="0">
                    <a:solidFill>
                      <a:srgbClr val="660066"/>
                    </a:solidFill>
                    <a:uFillTx/>
                    <a:latin typeface="华文中宋" panose="02010600040101010101" pitchFamily="2" charset="-122"/>
                    <a:ea typeface="华文中宋" panose="02010600040101010101" pitchFamily="2" charset="-122"/>
                    <a:cs typeface="华文中宋" panose="02010600040101010101" pitchFamily="2" charset="-122"/>
                  </a:rPr>
                  <a:t> 则有</a:t>
                </a:r>
                <a:r>
                  <a:rPr lang="zh-CN" altLang="en-US" sz="2400" dirty="0">
                    <a:latin typeface="Times New Roman" panose="02020603050405020304" pitchFamily="18" charset="0"/>
                  </a:rPr>
                  <a:t>  </a:t>
                </a:r>
                <a:endParaRPr lang="zh-CN" altLang="en-US" sz="2400" dirty="0">
                  <a:latin typeface="Times New Roman" panose="02020603050405020304" pitchFamily="18" charset="0"/>
                </a:endParaRPr>
              </a:p>
            </p:txBody>
          </p:sp>
          <p:pic>
            <p:nvPicPr>
              <p:cNvPr id="14" name="Picture 8"/>
              <p:cNvPicPr>
                <a:picLocks noChangeAspect="1"/>
              </p:cNvPicPr>
              <p:nvPr/>
            </p:nvPicPr>
            <p:blipFill rotWithShape="1">
              <a:blip r:embed="rId6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rcRect l="29527" r="1"/>
              <a:stretch>
                <a:fillRect/>
              </a:stretch>
            </p:blipFill>
            <p:spPr>
              <a:xfrm>
                <a:off x="1604" y="1674"/>
                <a:ext cx="778" cy="758"/>
              </a:xfrm>
              <a:prstGeom prst="rect">
                <a:avLst/>
              </a:prstGeom>
              <a:noFill/>
              <a:ln w="38100">
                <a:noFill/>
              </a:ln>
            </p:spPr>
          </p:pic>
        </p:grpSp>
        <p:sp>
          <p:nvSpPr>
            <p:cNvPr id="12" name="Text Box 255"/>
            <p:cNvSpPr txBox="1"/>
            <p:nvPr/>
          </p:nvSpPr>
          <p:spPr>
            <a:xfrm>
              <a:off x="2886075" y="2914134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886075" y="3662054"/>
            <a:ext cx="1708812" cy="1281113"/>
            <a:chOff x="2886075" y="3662054"/>
            <a:chExt cx="1708812" cy="1281113"/>
          </a:xfrm>
        </p:grpSpPr>
        <p:pic>
          <p:nvPicPr>
            <p:cNvPr id="19" name="Picture 3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86" r="84328"/>
            <a:stretch>
              <a:fillRect/>
            </a:stretch>
          </p:blipFill>
          <p:spPr>
            <a:xfrm>
              <a:off x="3355155" y="3662054"/>
              <a:ext cx="1239732" cy="1281113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0" name="Text Box 255"/>
            <p:cNvSpPr txBox="1"/>
            <p:nvPr/>
          </p:nvSpPr>
          <p:spPr>
            <a:xfrm>
              <a:off x="2886075" y="4095234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886075" y="4914900"/>
            <a:ext cx="3984154" cy="1281113"/>
            <a:chOff x="2886075" y="4914900"/>
            <a:chExt cx="3984154" cy="1281113"/>
          </a:xfrm>
        </p:grpSpPr>
        <p:pic>
          <p:nvPicPr>
            <p:cNvPr id="19463" name="Picture 7"/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4980" r="64565"/>
            <a:stretch>
              <a:fillRect/>
            </a:stretch>
          </p:blipFill>
          <p:spPr>
            <a:xfrm>
              <a:off x="4582692" y="4914900"/>
              <a:ext cx="2287537" cy="1281113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3" name="Text Box 255"/>
            <p:cNvSpPr txBox="1"/>
            <p:nvPr/>
          </p:nvSpPr>
          <p:spPr>
            <a:xfrm>
              <a:off x="2886075" y="5361543"/>
              <a:ext cx="1862773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(3 1(2))=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1" name="Equation" r:id="rId1" imgW="2743200" imgH="4267200" progId="Equation.DSMT4">
                  <p:embed/>
                </p:oleObj>
              </mc:Choice>
              <mc:Fallback>
                <p:oleObj name="Equation" r:id="rId1" imgW="2743200" imgH="4267200" progId="Equation.DSMT4">
                  <p:embed/>
                  <p:pic>
                    <p:nvPicPr>
                      <p:cNvPr id="0" name="图片 25600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2" name="Equation" r:id="rId3" imgW="2743200" imgH="4267200" progId="Equation.DSMT4">
                  <p:embed/>
                </p:oleObj>
              </mc:Choice>
              <mc:Fallback>
                <p:oleObj name="Equation" r:id="rId3" imgW="2743200" imgH="4267200" progId="Equation.DSMT4">
                  <p:embed/>
                  <p:pic>
                    <p:nvPicPr>
                      <p:cNvPr id="0" name="图片 25601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3" name="Equation" r:id="rId4" imgW="2743200" imgH="4267200" progId="Equation.DSMT4">
                  <p:embed/>
                </p:oleObj>
              </mc:Choice>
              <mc:Fallback>
                <p:oleObj name="Equation" r:id="rId4" imgW="2743200" imgH="4267200" progId="Equation.DSMT4">
                  <p:embed/>
                  <p:pic>
                    <p:nvPicPr>
                      <p:cNvPr id="0" name="图片 25602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15274" y="-143237"/>
            <a:ext cx="28067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zh-CN" sz="2800" b="1" dirty="0"/>
          </a:p>
          <a:p>
            <a:r>
              <a:rPr lang="en-US" altLang="zh-CN" sz="2800" b="1" dirty="0"/>
              <a:t> </a:t>
            </a:r>
            <a:endParaRPr lang="zh-CN" altLang="zh-CN" sz="2800" b="1" dirty="0"/>
          </a:p>
          <a:p>
            <a:endParaRPr lang="zh-CN" altLang="en-US" sz="2800" b="1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2373313" y="1284288"/>
          <a:ext cx="26543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4" name="Equation" r:id="rId5" imgW="63703200" imgH="32613600" progId="Equation.DSMT4">
                  <p:embed/>
                </p:oleObj>
              </mc:Choice>
              <mc:Fallback>
                <p:oleObj name="Equation" r:id="rId5" imgW="63703200" imgH="32613600" progId="Equation.DSMT4">
                  <p:embed/>
                  <p:pic>
                    <p:nvPicPr>
                      <p:cNvPr id="0" name="图片 25603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73313" y="1284288"/>
                        <a:ext cx="2654300" cy="13589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5077792" y="1355725"/>
          <a:ext cx="45466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5" name="Equation" r:id="rId7" imgW="109118400" imgH="32613600" progId="Equation.DSMT4">
                  <p:embed/>
                </p:oleObj>
              </mc:Choice>
              <mc:Fallback>
                <p:oleObj name="Equation" r:id="rId7" imgW="109118400" imgH="32613600" progId="Equation.DSMT4">
                  <p:embed/>
                  <p:pic>
                    <p:nvPicPr>
                      <p:cNvPr id="0" name="图片 25604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77792" y="1355725"/>
                        <a:ext cx="4546600" cy="13589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991544" y="1681644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设</a:t>
            </a:r>
            <a:endParaRPr lang="zh-CN" altLang="en-US" sz="2800" b="1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1770063" y="2952750"/>
          <a:ext cx="2057400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6" name="Equation" r:id="rId9" imgW="49377600" imgH="32004000" progId="Equation.DSMT4">
                  <p:embed/>
                </p:oleObj>
              </mc:Choice>
              <mc:Fallback>
                <p:oleObj name="Equation" r:id="rId9" imgW="49377600" imgH="32004000" progId="Equation.DSMT4">
                  <p:embed/>
                  <p:pic>
                    <p:nvPicPr>
                      <p:cNvPr id="0" name="图片 25605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770063" y="2952750"/>
                        <a:ext cx="2057400" cy="1333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3916363" y="3003550"/>
          <a:ext cx="1968500" cy="133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7" name="Equation" r:id="rId11" imgW="47244000" imgH="32004000" progId="Equation.DSMT4">
                  <p:embed/>
                </p:oleObj>
              </mc:Choice>
              <mc:Fallback>
                <p:oleObj name="Equation" r:id="rId11" imgW="47244000" imgH="32004000" progId="Equation.DSMT4">
                  <p:embed/>
                  <p:pic>
                    <p:nvPicPr>
                      <p:cNvPr id="0" name="图片 25606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916363" y="3003550"/>
                        <a:ext cx="1968500" cy="1333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807968" y="3429000"/>
            <a:ext cx="348996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则（       </a:t>
            </a:r>
            <a:r>
              <a:rPr lang="en-US" altLang="zh-CN" sz="2800" b="1" dirty="0" smtClean="0"/>
              <a:t>  </a:t>
            </a:r>
            <a:r>
              <a:rPr lang="zh-CN" altLang="en-US" sz="2800" b="1" dirty="0" smtClean="0"/>
              <a:t>   ）正确。</a:t>
            </a:r>
            <a:endParaRPr lang="zh-CN" altLang="en-US" sz="2800" b="1" dirty="0"/>
          </a:p>
        </p:txBody>
      </p:sp>
      <p:grpSp>
        <p:nvGrpSpPr>
          <p:cNvPr id="2" name="组合 1"/>
          <p:cNvGrpSpPr/>
          <p:nvPr/>
        </p:nvGrpSpPr>
        <p:grpSpPr>
          <a:xfrm>
            <a:off x="1576224" y="4645005"/>
            <a:ext cx="7760136" cy="1229995"/>
            <a:chOff x="-19784" y="4645005"/>
            <a:chExt cx="7760136" cy="1229995"/>
          </a:xfrm>
        </p:grpSpPr>
        <p:sp>
          <p:nvSpPr>
            <p:cNvPr id="19" name="TextBox 18"/>
            <p:cNvSpPr txBox="1"/>
            <p:nvPr/>
          </p:nvSpPr>
          <p:spPr>
            <a:xfrm>
              <a:off x="-19784" y="4645005"/>
              <a:ext cx="7760136" cy="1229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800" b="1" dirty="0"/>
                <a:t>（</a:t>
              </a:r>
              <a:r>
                <a:rPr lang="en-US" altLang="zh-CN" sz="2800" b="1" dirty="0"/>
                <a:t>1</a:t>
              </a:r>
              <a:r>
                <a:rPr lang="zh-CN" altLang="zh-CN" sz="2800" b="1" dirty="0" smtClean="0"/>
                <a:t>）</a:t>
              </a:r>
              <a:r>
                <a:rPr lang="en-US" altLang="zh-CN" sz="2800" b="1" dirty="0" smtClean="0"/>
                <a:t>                                  </a:t>
              </a:r>
              <a:r>
                <a:rPr lang="zh-CN" altLang="zh-CN" sz="2800" b="1" dirty="0" smtClean="0"/>
                <a:t>（</a:t>
              </a:r>
              <a:r>
                <a:rPr lang="en-US" altLang="zh-CN" sz="2800" b="1" dirty="0"/>
                <a:t>2</a:t>
              </a:r>
              <a:r>
                <a:rPr lang="zh-CN" altLang="zh-CN" sz="2800" b="1" dirty="0"/>
                <a:t>）</a:t>
              </a:r>
              <a:r>
                <a:rPr lang="en-US" altLang="zh-CN" sz="2800" b="1" dirty="0"/>
                <a:t>  </a:t>
              </a:r>
              <a:r>
                <a:rPr lang="en-US" altLang="zh-CN" sz="2800" b="1" dirty="0" smtClean="0"/>
                <a:t>            </a:t>
              </a:r>
              <a:endParaRPr lang="en-US" altLang="zh-CN" sz="2800" b="1" dirty="0" smtClean="0"/>
            </a:p>
            <a:p>
              <a:r>
                <a:rPr lang="zh-CN" altLang="zh-CN" sz="2800" b="1" dirty="0" smtClean="0"/>
                <a:t>（</a:t>
              </a:r>
              <a:r>
                <a:rPr lang="en-US" altLang="zh-CN" sz="2800" b="1" dirty="0" smtClean="0"/>
                <a:t>3</a:t>
              </a:r>
              <a:r>
                <a:rPr lang="zh-CN" altLang="zh-CN" sz="2800" b="1" dirty="0"/>
                <a:t>）</a:t>
              </a:r>
              <a:r>
                <a:rPr lang="en-US" altLang="zh-CN" sz="2800" b="1" dirty="0"/>
                <a:t>  </a:t>
              </a:r>
              <a:r>
                <a:rPr lang="en-US" altLang="zh-CN" sz="2800" b="1" dirty="0" smtClean="0"/>
                <a:t>                                </a:t>
              </a:r>
              <a:r>
                <a:rPr lang="zh-CN" altLang="zh-CN" sz="2800" b="1" dirty="0" smtClean="0"/>
                <a:t>（</a:t>
              </a:r>
              <a:r>
                <a:rPr lang="en-US" altLang="zh-CN" sz="2800" b="1" dirty="0"/>
                <a:t>4</a:t>
              </a:r>
              <a:r>
                <a:rPr lang="zh-CN" altLang="zh-CN" sz="2800" b="1" dirty="0"/>
                <a:t>）</a:t>
              </a:r>
              <a:r>
                <a:rPr lang="en-US" altLang="zh-CN" sz="2800" b="1" dirty="0"/>
                <a:t> </a:t>
              </a:r>
              <a:endParaRPr lang="zh-CN" altLang="zh-CN" sz="2800" b="1" dirty="0"/>
            </a:p>
            <a:p>
              <a:endParaRPr lang="zh-CN" altLang="en-US" dirty="0"/>
            </a:p>
          </p:txBody>
        </p:sp>
        <p:graphicFrame>
          <p:nvGraphicFramePr>
            <p:cNvPr id="20" name="对象 19"/>
            <p:cNvGraphicFramePr>
              <a:graphicFrameLocks noChangeAspect="1"/>
            </p:cNvGraphicFramePr>
            <p:nvPr/>
          </p:nvGraphicFramePr>
          <p:xfrm>
            <a:off x="971600" y="4725144"/>
            <a:ext cx="14859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8" name="Equation" r:id="rId13" imgW="35661600" imgH="10363200" progId="Equation.DSMT4">
                    <p:embed/>
                  </p:oleObj>
                </mc:Choice>
                <mc:Fallback>
                  <p:oleObj name="Equation" r:id="rId13" imgW="35661600" imgH="10363200" progId="Equation.DSMT4">
                    <p:embed/>
                    <p:pic>
                      <p:nvPicPr>
                        <p:cNvPr id="0" name="图片 2560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71600" y="4725144"/>
                          <a:ext cx="14859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对象 20"/>
            <p:cNvGraphicFramePr>
              <a:graphicFrameLocks noChangeAspect="1"/>
            </p:cNvGraphicFramePr>
            <p:nvPr/>
          </p:nvGraphicFramePr>
          <p:xfrm>
            <a:off x="5063867" y="4653136"/>
            <a:ext cx="14859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9" name="Equation" r:id="rId15" imgW="35661600" imgH="10363200" progId="Equation.DSMT4">
                    <p:embed/>
                  </p:oleObj>
                </mc:Choice>
                <mc:Fallback>
                  <p:oleObj name="Equation" r:id="rId15" imgW="35661600" imgH="10363200" progId="Equation.DSMT4">
                    <p:embed/>
                    <p:pic>
                      <p:nvPicPr>
                        <p:cNvPr id="0" name="图片 2560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5063867" y="4653136"/>
                          <a:ext cx="14859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/>
            <p:cNvGraphicFramePr>
              <a:graphicFrameLocks noChangeAspect="1"/>
            </p:cNvGraphicFramePr>
            <p:nvPr/>
          </p:nvGraphicFramePr>
          <p:xfrm>
            <a:off x="899592" y="5157192"/>
            <a:ext cx="14732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0" name="Equation" r:id="rId17" imgW="35356800" imgH="10363200" progId="Equation.DSMT4">
                    <p:embed/>
                  </p:oleObj>
                </mc:Choice>
                <mc:Fallback>
                  <p:oleObj name="Equation" r:id="rId17" imgW="35356800" imgH="10363200" progId="Equation.DSMT4">
                    <p:embed/>
                    <p:pic>
                      <p:nvPicPr>
                        <p:cNvPr id="0" name="图片 2560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99592" y="5157192"/>
                          <a:ext cx="14732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/>
          </p:nvGraphicFramePr>
          <p:xfrm>
            <a:off x="5076820" y="5085184"/>
            <a:ext cx="14732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1" name="Equation" r:id="rId19" imgW="35356800" imgH="10363200" progId="Equation.DSMT4">
                    <p:embed/>
                  </p:oleObj>
                </mc:Choice>
                <mc:Fallback>
                  <p:oleObj name="Equation" r:id="rId19" imgW="35356800" imgH="10363200" progId="Equation.DSMT4">
                    <p:embed/>
                    <p:pic>
                      <p:nvPicPr>
                        <p:cNvPr id="0" name="图片 2561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5076820" y="5085184"/>
                          <a:ext cx="14732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0" name="矩形 29"/>
          <p:cNvSpPr/>
          <p:nvPr/>
        </p:nvSpPr>
        <p:spPr>
          <a:xfrm>
            <a:off x="8976320" y="864096"/>
            <a:ext cx="45719" cy="50405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775520" y="242645"/>
            <a:ext cx="2538681" cy="954107"/>
          </a:xfrm>
          <a:prstGeom prst="rect">
            <a:avLst/>
          </a:prstGeom>
          <a:noFill/>
        </p:spPr>
        <p:txBody>
          <a:bodyPr wrap="square" rtlCol="0">
            <a:prstTxWarp prst="textCanUp">
              <a:avLst/>
            </a:prstTxWarp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应用</a:t>
            </a:r>
            <a:r>
              <a:rPr lang="zh-CN" altLang="en-US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例题</a:t>
            </a:r>
            <a:r>
              <a:rPr lang="en-US" altLang="zh-CN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1</a:t>
            </a:r>
            <a:endParaRPr lang="zh-CN" altLang="en-US" sz="2800" dirty="0"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6659760" y="3409836"/>
            <a:ext cx="1071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8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zh-CN" altLang="en-US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图文框 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36" grpId="0"/>
      <p:bldP spid="3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987282" y="779"/>
            <a:ext cx="28067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zh-CN" sz="2800" b="1" dirty="0"/>
          </a:p>
          <a:p>
            <a:r>
              <a:rPr lang="en-US" altLang="zh-CN" sz="2800" b="1" dirty="0"/>
              <a:t> </a:t>
            </a:r>
            <a:endParaRPr lang="zh-CN" altLang="zh-CN" sz="2800" b="1" dirty="0"/>
          </a:p>
          <a:p>
            <a:endParaRPr lang="zh-CN" altLang="en-US" sz="2800" b="1" dirty="0"/>
          </a:p>
        </p:txBody>
      </p:sp>
      <p:grpSp>
        <p:nvGrpSpPr>
          <p:cNvPr id="3" name="组合 2"/>
          <p:cNvGrpSpPr/>
          <p:nvPr/>
        </p:nvGrpSpPr>
        <p:grpSpPr>
          <a:xfrm>
            <a:off x="1524000" y="1484784"/>
            <a:ext cx="7920880" cy="1817370"/>
            <a:chOff x="251520" y="1427725"/>
            <a:chExt cx="7920880" cy="1817370"/>
          </a:xfrm>
        </p:grpSpPr>
        <p:sp>
          <p:nvSpPr>
            <p:cNvPr id="9" name="TextBox 8"/>
            <p:cNvSpPr txBox="1"/>
            <p:nvPr/>
          </p:nvSpPr>
          <p:spPr>
            <a:xfrm>
              <a:off x="251520" y="1427725"/>
              <a:ext cx="7920880" cy="18173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altLang="zh-CN" sz="2800" b="1" dirty="0" smtClean="0"/>
                <a:t>         </a:t>
              </a:r>
              <a:r>
                <a:rPr lang="zh-CN" altLang="zh-CN" sz="2800" b="1" dirty="0" smtClean="0"/>
                <a:t>设</a:t>
              </a:r>
              <a:r>
                <a:rPr lang="en-US" altLang="zh-CN" sz="2800" b="1" dirty="0" smtClean="0"/>
                <a:t>   </a:t>
              </a:r>
              <a:r>
                <a:rPr lang="zh-CN" altLang="zh-CN" sz="2800" b="1" dirty="0" smtClean="0"/>
                <a:t>是</a:t>
              </a:r>
              <a:r>
                <a:rPr lang="en-US" altLang="zh-CN" sz="2800" b="1" dirty="0"/>
                <a:t>3</a:t>
              </a:r>
              <a:r>
                <a:rPr lang="zh-CN" altLang="zh-CN" sz="2800" b="1" dirty="0"/>
                <a:t>阶方阵</a:t>
              </a:r>
              <a:r>
                <a:rPr lang="en-US" altLang="zh-CN" sz="2800" b="1" dirty="0"/>
                <a:t> </a:t>
              </a:r>
              <a:r>
                <a:rPr lang="zh-CN" altLang="zh-CN" sz="2800" b="1" dirty="0" smtClean="0"/>
                <a:t>将</a:t>
              </a:r>
              <a:r>
                <a:rPr lang="en-US" altLang="zh-CN" sz="2800" b="1" dirty="0" smtClean="0"/>
                <a:t>   </a:t>
              </a:r>
              <a:r>
                <a:rPr lang="zh-CN" altLang="zh-CN" sz="2800" b="1" dirty="0" smtClean="0"/>
                <a:t>的</a:t>
              </a:r>
              <a:r>
                <a:rPr lang="zh-CN" altLang="zh-CN" sz="2800" b="1" dirty="0"/>
                <a:t>第</a:t>
              </a:r>
              <a:r>
                <a:rPr lang="en-US" altLang="zh-CN" sz="2800" b="1" dirty="0"/>
                <a:t>1</a:t>
              </a:r>
              <a:r>
                <a:rPr lang="zh-CN" altLang="zh-CN" sz="2800" b="1" dirty="0"/>
                <a:t>列与第</a:t>
              </a:r>
              <a:r>
                <a:rPr lang="en-US" altLang="zh-CN" sz="2800" b="1" dirty="0"/>
                <a:t>2</a:t>
              </a:r>
              <a:r>
                <a:rPr lang="zh-CN" altLang="zh-CN" sz="2800" b="1" dirty="0"/>
                <a:t>列交</a:t>
              </a:r>
              <a:r>
                <a:rPr lang="zh-CN" altLang="zh-CN" sz="2800" b="1" dirty="0" smtClean="0"/>
                <a:t>换得</a:t>
              </a:r>
              <a:r>
                <a:rPr lang="en-US" altLang="zh-CN" sz="2800" b="1" dirty="0" smtClean="0"/>
                <a:t>   </a:t>
              </a:r>
              <a:r>
                <a:rPr lang="zh-CN" altLang="zh-CN" sz="2800" b="1" dirty="0"/>
                <a:t>，再把</a:t>
              </a:r>
              <a:r>
                <a:rPr lang="en-US" altLang="zh-CN" sz="2800" b="1" dirty="0"/>
                <a:t> </a:t>
              </a:r>
              <a:r>
                <a:rPr lang="en-US" altLang="zh-CN" sz="2800" b="1" dirty="0" smtClean="0"/>
                <a:t>  </a:t>
              </a:r>
              <a:r>
                <a:rPr lang="zh-CN" altLang="zh-CN" sz="2800" b="1" dirty="0" smtClean="0"/>
                <a:t>的</a:t>
              </a:r>
              <a:r>
                <a:rPr lang="zh-CN" altLang="zh-CN" sz="2800" b="1" dirty="0"/>
                <a:t>第</a:t>
              </a:r>
              <a:r>
                <a:rPr lang="en-US" altLang="zh-CN" sz="2800" b="1" dirty="0"/>
                <a:t>2</a:t>
              </a:r>
              <a:r>
                <a:rPr lang="zh-CN" altLang="zh-CN" sz="2800" b="1" dirty="0" smtClean="0"/>
                <a:t>列加</a:t>
              </a:r>
              <a:r>
                <a:rPr lang="zh-CN" altLang="zh-CN" sz="2800" b="1" dirty="0"/>
                <a:t>到第</a:t>
              </a:r>
              <a:r>
                <a:rPr lang="en-US" altLang="zh-CN" sz="2800" b="1" dirty="0"/>
                <a:t>3</a:t>
              </a:r>
              <a:r>
                <a:rPr lang="zh-CN" altLang="zh-CN" sz="2800" b="1" dirty="0"/>
                <a:t>列</a:t>
              </a:r>
              <a:r>
                <a:rPr lang="zh-CN" altLang="zh-CN" sz="2800" b="1" dirty="0" smtClean="0"/>
                <a:t>得</a:t>
              </a:r>
              <a:r>
                <a:rPr lang="en-US" altLang="zh-CN" sz="2800" b="1" dirty="0" smtClean="0"/>
                <a:t>    </a:t>
              </a:r>
              <a:r>
                <a:rPr lang="zh-CN" altLang="zh-CN" sz="2800" b="1" dirty="0" smtClean="0"/>
                <a:t>， </a:t>
              </a:r>
              <a:r>
                <a:rPr lang="zh-CN" altLang="zh-CN" sz="2800" b="1" dirty="0"/>
                <a:t>则</a:t>
              </a:r>
              <a:r>
                <a:rPr lang="zh-CN" altLang="zh-CN" sz="2800" b="1" dirty="0" smtClean="0"/>
                <a:t>满足</a:t>
              </a:r>
              <a:r>
                <a:rPr lang="en-US" altLang="zh-CN" sz="2800" b="1" dirty="0" smtClean="0"/>
                <a:t>              </a:t>
              </a:r>
              <a:r>
                <a:rPr lang="zh-CN" altLang="zh-CN" sz="2800" b="1" dirty="0"/>
                <a:t>的</a:t>
              </a:r>
              <a:r>
                <a:rPr lang="zh-CN" altLang="zh-CN" sz="2800" b="1" dirty="0" smtClean="0"/>
                <a:t>可逆矩阵</a:t>
              </a:r>
              <a:r>
                <a:rPr lang="en-US" altLang="zh-CN" sz="28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Q</a:t>
              </a:r>
              <a:r>
                <a:rPr lang="en-US" altLang="zh-CN" sz="2800" b="1" dirty="0" smtClean="0"/>
                <a:t> </a:t>
              </a:r>
              <a:r>
                <a:rPr lang="zh-CN" altLang="zh-CN" sz="2800" b="1" dirty="0" smtClean="0"/>
                <a:t>为</a:t>
              </a:r>
              <a:r>
                <a:rPr lang="en-US" altLang="zh-CN" sz="2800" b="1" dirty="0" smtClean="0"/>
                <a:t>    (      </a:t>
              </a:r>
              <a:r>
                <a:rPr lang="en-US" altLang="zh-CN" sz="28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800" b="1" dirty="0" smtClean="0"/>
                <a:t>  </a:t>
              </a:r>
              <a:r>
                <a:rPr lang="en-US" altLang="zh-CN" sz="2800" b="1" dirty="0"/>
                <a:t>)</a:t>
              </a:r>
              <a:r>
                <a:rPr lang="zh-CN" altLang="zh-CN" sz="2800" b="1" dirty="0"/>
                <a:t>。</a:t>
              </a:r>
              <a:endParaRPr lang="zh-CN" altLang="zh-CN" sz="2800" b="1" dirty="0"/>
            </a:p>
            <a:p>
              <a:pPr>
                <a:lnSpc>
                  <a:spcPct val="110000"/>
                </a:lnSpc>
              </a:pPr>
              <a:endParaRPr lang="zh-CN" altLang="en-US" dirty="0"/>
            </a:p>
          </p:txBody>
        </p:sp>
        <p:graphicFrame>
          <p:nvGraphicFramePr>
            <p:cNvPr id="10" name="对象 9"/>
            <p:cNvGraphicFramePr>
              <a:graphicFrameLocks noChangeAspect="1"/>
            </p:cNvGraphicFramePr>
            <p:nvPr/>
          </p:nvGraphicFramePr>
          <p:xfrm>
            <a:off x="1457325" y="1527175"/>
            <a:ext cx="190500" cy="330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25" name="Equation" r:id="rId1" imgW="4572000" imgH="7924800" progId="Equation.DSMT4">
                    <p:embed/>
                  </p:oleObj>
                </mc:Choice>
                <mc:Fallback>
                  <p:oleObj name="Equation" r:id="rId1" imgW="4572000" imgH="7924800" progId="Equation.DSMT4">
                    <p:embed/>
                    <p:pic>
                      <p:nvPicPr>
                        <p:cNvPr id="0" name="图片 2662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457325" y="1527175"/>
                          <a:ext cx="190500" cy="3302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/>
            <p:cNvGraphicFramePr>
              <a:graphicFrameLocks noChangeAspect="1"/>
            </p:cNvGraphicFramePr>
            <p:nvPr/>
          </p:nvGraphicFramePr>
          <p:xfrm>
            <a:off x="5552232" y="2000240"/>
            <a:ext cx="279400" cy="317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26" name="Equation" r:id="rId3" imgW="6705600" imgH="7620000" progId="Equation.DSMT4">
                    <p:embed/>
                  </p:oleObj>
                </mc:Choice>
                <mc:Fallback>
                  <p:oleObj name="Equation" r:id="rId3" imgW="6705600" imgH="7620000" progId="Equation.DSMT4">
                    <p:embed/>
                    <p:pic>
                      <p:nvPicPr>
                        <p:cNvPr id="0" name="图片 2662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552232" y="2000240"/>
                          <a:ext cx="279400" cy="317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" name="组合 6"/>
          <p:cNvGrpSpPr/>
          <p:nvPr/>
        </p:nvGrpSpPr>
        <p:grpSpPr>
          <a:xfrm>
            <a:off x="1415480" y="3430556"/>
            <a:ext cx="9217023" cy="1377982"/>
            <a:chOff x="-108520" y="3430556"/>
            <a:chExt cx="8266061" cy="1377982"/>
          </a:xfrm>
        </p:grpSpPr>
        <p:graphicFrame>
          <p:nvGraphicFramePr>
            <p:cNvPr id="4" name="对象 3"/>
            <p:cNvGraphicFramePr>
              <a:graphicFrameLocks noChangeAspect="1"/>
            </p:cNvGraphicFramePr>
            <p:nvPr/>
          </p:nvGraphicFramePr>
          <p:xfrm>
            <a:off x="3722762" y="3430556"/>
            <a:ext cx="114300" cy="177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27" name="Equation" r:id="rId5" imgW="2743200" imgH="4267200" progId="Equation.DSMT4">
                    <p:embed/>
                  </p:oleObj>
                </mc:Choice>
                <mc:Fallback>
                  <p:oleObj name="Equation" r:id="rId5" imgW="2743200" imgH="4267200" progId="Equation.DSMT4">
                    <p:embed/>
                    <p:pic>
                      <p:nvPicPr>
                        <p:cNvPr id="0" name="图片 2662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722762" y="3430556"/>
                          <a:ext cx="114300" cy="177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对象 4"/>
            <p:cNvGraphicFramePr>
              <a:graphicFrameLocks noChangeAspect="1"/>
            </p:cNvGraphicFramePr>
            <p:nvPr/>
          </p:nvGraphicFramePr>
          <p:xfrm>
            <a:off x="3722762" y="3430556"/>
            <a:ext cx="114300" cy="177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28" name="Equation" r:id="rId7" imgW="2743200" imgH="4267200" progId="Equation.DSMT4">
                    <p:embed/>
                  </p:oleObj>
                </mc:Choice>
                <mc:Fallback>
                  <p:oleObj name="Equation" r:id="rId7" imgW="2743200" imgH="4267200" progId="Equation.DSMT4">
                    <p:embed/>
                    <p:pic>
                      <p:nvPicPr>
                        <p:cNvPr id="0" name="图片 2662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722762" y="3430556"/>
                          <a:ext cx="114300" cy="177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对象 5"/>
            <p:cNvGraphicFramePr>
              <a:graphicFrameLocks noChangeAspect="1"/>
            </p:cNvGraphicFramePr>
            <p:nvPr/>
          </p:nvGraphicFramePr>
          <p:xfrm>
            <a:off x="3722762" y="3430556"/>
            <a:ext cx="114300" cy="177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29" name="Equation" r:id="rId8" imgW="2743200" imgH="4267200" progId="Equation.DSMT4">
                    <p:embed/>
                  </p:oleObj>
                </mc:Choice>
                <mc:Fallback>
                  <p:oleObj name="Equation" r:id="rId8" imgW="2743200" imgH="4267200" progId="Equation.DSMT4">
                    <p:embed/>
                    <p:pic>
                      <p:nvPicPr>
                        <p:cNvPr id="0" name="图片 2662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722762" y="3430556"/>
                          <a:ext cx="114300" cy="177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9" name="TextBox 18"/>
            <p:cNvSpPr txBox="1"/>
            <p:nvPr/>
          </p:nvSpPr>
          <p:spPr>
            <a:xfrm>
              <a:off x="-108520" y="3860912"/>
              <a:ext cx="8064896" cy="737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400" b="1" dirty="0"/>
                <a:t>（</a:t>
              </a:r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zh-CN" altLang="zh-CN" sz="2400" b="1" dirty="0" smtClean="0"/>
                <a:t>）</a:t>
              </a:r>
              <a:r>
                <a:rPr lang="en-US" altLang="zh-CN" sz="2400" b="1" dirty="0" smtClean="0"/>
                <a:t>                   </a:t>
              </a:r>
              <a:r>
                <a:rPr lang="zh-CN" altLang="zh-CN" sz="2400" b="1" dirty="0" smtClean="0"/>
                <a:t>（</a:t>
              </a:r>
              <a:r>
                <a:rPr lang="en-US" altLang="zh-CN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zh-CN" altLang="zh-CN" sz="2400" b="1" dirty="0" smtClean="0"/>
                <a:t>）</a:t>
              </a:r>
              <a:r>
                <a:rPr lang="en-US" altLang="zh-CN" sz="2400" b="1" dirty="0" smtClean="0"/>
                <a:t>                </a:t>
              </a:r>
              <a:r>
                <a:rPr lang="zh-CN" altLang="zh-CN" sz="2400" b="1" dirty="0" smtClean="0"/>
                <a:t>（</a:t>
              </a:r>
              <a:r>
                <a:rPr lang="en-US" altLang="zh-CN" sz="2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zh-CN" altLang="zh-CN" sz="2400" b="1" dirty="0" smtClean="0"/>
                <a:t>）</a:t>
              </a:r>
              <a:r>
                <a:rPr lang="en-US" altLang="zh-CN" sz="2400" b="1" dirty="0" smtClean="0"/>
                <a:t>                  </a:t>
              </a:r>
              <a:r>
                <a:rPr lang="zh-CN" altLang="zh-CN" sz="2400" b="1" dirty="0" smtClean="0"/>
                <a:t>（</a:t>
              </a:r>
              <a:r>
                <a:rPr lang="en-US" altLang="zh-CN" sz="24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  <a:r>
                <a:rPr lang="zh-CN" altLang="zh-CN" sz="2400" b="1" dirty="0"/>
                <a:t>）</a:t>
              </a:r>
              <a:r>
                <a:rPr lang="en-US" altLang="zh-CN" sz="2400" b="1" dirty="0"/>
                <a:t> </a:t>
              </a:r>
              <a:endParaRPr lang="zh-CN" altLang="zh-CN" sz="2400" b="1" dirty="0"/>
            </a:p>
            <a:p>
              <a:endParaRPr lang="zh-CN" altLang="en-US" dirty="0"/>
            </a:p>
          </p:txBody>
        </p:sp>
        <p:graphicFrame>
          <p:nvGraphicFramePr>
            <p:cNvPr id="20" name="对象 19"/>
            <p:cNvGraphicFramePr>
              <a:graphicFrameLocks noChangeAspect="1"/>
            </p:cNvGraphicFramePr>
            <p:nvPr/>
          </p:nvGraphicFramePr>
          <p:xfrm>
            <a:off x="666423" y="3475038"/>
            <a:ext cx="1358900" cy="1333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0" name="Equation" r:id="rId9" imgW="32613600" imgH="32004000" progId="Equation.DSMT4">
                    <p:embed/>
                  </p:oleObj>
                </mc:Choice>
                <mc:Fallback>
                  <p:oleObj name="Equation" r:id="rId9" imgW="32613600" imgH="32004000" progId="Equation.DSMT4">
                    <p:embed/>
                    <p:pic>
                      <p:nvPicPr>
                        <p:cNvPr id="0" name="图片 2662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666423" y="3475038"/>
                          <a:ext cx="1358900" cy="1333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对象 20"/>
            <p:cNvGraphicFramePr>
              <a:graphicFrameLocks noChangeAspect="1"/>
            </p:cNvGraphicFramePr>
            <p:nvPr/>
          </p:nvGraphicFramePr>
          <p:xfrm>
            <a:off x="2781052" y="3475038"/>
            <a:ext cx="1358900" cy="1333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1" name="Equation" r:id="rId11" imgW="32613600" imgH="32004000" progId="Equation.DSMT4">
                    <p:embed/>
                  </p:oleObj>
                </mc:Choice>
                <mc:Fallback>
                  <p:oleObj name="Equation" r:id="rId11" imgW="32613600" imgH="32004000" progId="Equation.DSMT4">
                    <p:embed/>
                    <p:pic>
                      <p:nvPicPr>
                        <p:cNvPr id="0" name="图片 2663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2781052" y="3475038"/>
                          <a:ext cx="1358900" cy="1333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/>
            <p:cNvGraphicFramePr>
              <a:graphicFrameLocks noChangeAspect="1"/>
            </p:cNvGraphicFramePr>
            <p:nvPr/>
          </p:nvGraphicFramePr>
          <p:xfrm>
            <a:off x="4725268" y="3475038"/>
            <a:ext cx="1358900" cy="1333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2" name="Equation" r:id="rId13" imgW="32613600" imgH="32004000" progId="Equation.DSMT4">
                    <p:embed/>
                  </p:oleObj>
                </mc:Choice>
                <mc:Fallback>
                  <p:oleObj name="Equation" r:id="rId13" imgW="32613600" imgH="32004000" progId="Equation.DSMT4">
                    <p:embed/>
                    <p:pic>
                      <p:nvPicPr>
                        <p:cNvPr id="0" name="图片 2663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4725268" y="3475038"/>
                          <a:ext cx="1358900" cy="1333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/>
          </p:nvGraphicFramePr>
          <p:xfrm>
            <a:off x="6798641" y="3475038"/>
            <a:ext cx="1358900" cy="1333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3" name="Equation" r:id="rId15" imgW="32613600" imgH="32004000" progId="Equation.DSMT4">
                    <p:embed/>
                  </p:oleObj>
                </mc:Choice>
                <mc:Fallback>
                  <p:oleObj name="Equation" r:id="rId15" imgW="32613600" imgH="32004000" progId="Equation.DSMT4">
                    <p:embed/>
                    <p:pic>
                      <p:nvPicPr>
                        <p:cNvPr id="0" name="图片 2663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6798641" y="3475038"/>
                          <a:ext cx="1358900" cy="1333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3" name="TextBox 32"/>
          <p:cNvSpPr txBox="1"/>
          <p:nvPr/>
        </p:nvSpPr>
        <p:spPr>
          <a:xfrm>
            <a:off x="1775520" y="242645"/>
            <a:ext cx="2538681" cy="954107"/>
          </a:xfrm>
          <a:prstGeom prst="rect">
            <a:avLst/>
          </a:prstGeom>
          <a:noFill/>
        </p:spPr>
        <p:txBody>
          <a:bodyPr wrap="square" rtlCol="0">
            <a:prstTxWarp prst="textCanUp">
              <a:avLst/>
            </a:prstTxWarp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应用</a:t>
            </a:r>
            <a:r>
              <a:rPr lang="zh-CN" altLang="en-US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例题</a:t>
            </a:r>
            <a:r>
              <a:rPr lang="en-US" altLang="zh-CN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2</a:t>
            </a:r>
            <a:endParaRPr lang="zh-CN" altLang="en-US" sz="2800" dirty="0"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499520" y="2401724"/>
            <a:ext cx="67564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8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CN" sz="28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6" name="组合 36"/>
          <p:cNvGrpSpPr/>
          <p:nvPr/>
        </p:nvGrpSpPr>
        <p:grpSpPr>
          <a:xfrm>
            <a:off x="1991544" y="1556792"/>
            <a:ext cx="3532460" cy="796156"/>
            <a:chOff x="467544" y="1556792"/>
            <a:chExt cx="3532460" cy="796156"/>
          </a:xfrm>
        </p:grpSpPr>
        <p:graphicFrame>
          <p:nvGraphicFramePr>
            <p:cNvPr id="36" name="对象 35"/>
            <p:cNvGraphicFramePr>
              <a:graphicFrameLocks noChangeAspect="1"/>
            </p:cNvGraphicFramePr>
            <p:nvPr/>
          </p:nvGraphicFramePr>
          <p:xfrm>
            <a:off x="1187624" y="1556792"/>
            <a:ext cx="292100" cy="304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4" name="Equation" r:id="rId17" imgW="7010400" imgH="7315200" progId="Equation.DSMT4">
                    <p:embed/>
                  </p:oleObj>
                </mc:Choice>
                <mc:Fallback>
                  <p:oleObj name="Equation" r:id="rId17" imgW="7010400" imgH="7315200" progId="Equation.DSMT4">
                    <p:embed/>
                    <p:pic>
                      <p:nvPicPr>
                        <p:cNvPr id="0" name="图片 2663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1187624" y="1556792"/>
                          <a:ext cx="292100" cy="304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1" name="对象 10"/>
            <p:cNvGraphicFramePr>
              <a:graphicFrameLocks noChangeAspect="1"/>
            </p:cNvGraphicFramePr>
            <p:nvPr/>
          </p:nvGraphicFramePr>
          <p:xfrm>
            <a:off x="3707904" y="1558925"/>
            <a:ext cx="292100" cy="304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5" name="Equation" r:id="rId19" imgW="7010400" imgH="7315200" progId="Equation.DSMT4">
                    <p:embed/>
                  </p:oleObj>
                </mc:Choice>
                <mc:Fallback>
                  <p:oleObj name="Equation" r:id="rId19" imgW="7010400" imgH="7315200" progId="Equation.DSMT4">
                    <p:embed/>
                    <p:pic>
                      <p:nvPicPr>
                        <p:cNvPr id="0" name="图片 2663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707904" y="1558925"/>
                          <a:ext cx="292100" cy="304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对象 11"/>
            <p:cNvGraphicFramePr>
              <a:graphicFrameLocks noChangeAspect="1"/>
            </p:cNvGraphicFramePr>
            <p:nvPr/>
          </p:nvGraphicFramePr>
          <p:xfrm>
            <a:off x="467544" y="2060848"/>
            <a:ext cx="292100" cy="292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6" name="Equation" r:id="rId21" imgW="7010400" imgH="7010400" progId="Equation.DSMT4">
                    <p:embed/>
                  </p:oleObj>
                </mc:Choice>
                <mc:Fallback>
                  <p:oleObj name="Equation" r:id="rId21" imgW="7010400" imgH="7010400" progId="Equation.DSMT4">
                    <p:embed/>
                    <p:pic>
                      <p:nvPicPr>
                        <p:cNvPr id="0" name="图片 2663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467544" y="2060848"/>
                          <a:ext cx="292100" cy="292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3287688" y="2056780"/>
          <a:ext cx="292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7" name="Equation" r:id="rId23" imgW="7010400" imgH="7010400" progId="Equation.DSMT4">
                  <p:embed/>
                </p:oleObj>
              </mc:Choice>
              <mc:Fallback>
                <p:oleObj name="Equation" r:id="rId23" imgW="7010400" imgH="7010400" progId="Equation.DSMT4">
                  <p:embed/>
                  <p:pic>
                    <p:nvPicPr>
                      <p:cNvPr id="0" name="图片 26636"/>
                      <p:cNvPicPr>
                        <a:picLocks noChangeAspect="1"/>
                      </p:cNvPicPr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3287688" y="2056780"/>
                        <a:ext cx="292100" cy="29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对象 23"/>
          <p:cNvGraphicFramePr>
            <a:graphicFrameLocks noChangeAspect="1"/>
          </p:cNvGraphicFramePr>
          <p:nvPr/>
        </p:nvGraphicFramePr>
        <p:xfrm>
          <a:off x="8616280" y="2039888"/>
          <a:ext cx="12065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8" name="Equation" r:id="rId25" imgW="28956000" imgH="9144000" progId="Equation.DSMT4">
                  <p:embed/>
                </p:oleObj>
              </mc:Choice>
              <mc:Fallback>
                <p:oleObj name="Equation" r:id="rId25" imgW="28956000" imgH="9144000" progId="Equation.DSMT4">
                  <p:embed/>
                  <p:pic>
                    <p:nvPicPr>
                      <p:cNvPr id="0" name="图片 26637"/>
                      <p:cNvPicPr>
                        <a:picLocks noChangeAspect="1"/>
                      </p:cNvPicPr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8616280" y="2039888"/>
                        <a:ext cx="1206500" cy="3810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图文框 1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49" name="Equation" r:id="rId1" imgW="2743200" imgH="4267200" progId="Equation.DSMT4">
                  <p:embed/>
                </p:oleObj>
              </mc:Choice>
              <mc:Fallback>
                <p:oleObj name="Equation" r:id="rId1" imgW="2743200" imgH="4267200" progId="Equation.DSMT4">
                  <p:embed/>
                  <p:pic>
                    <p:nvPicPr>
                      <p:cNvPr id="0" name="图片 2764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0" name="Equation" r:id="rId3" imgW="2743200" imgH="4267200" progId="Equation.DSMT4">
                  <p:embed/>
                </p:oleObj>
              </mc:Choice>
              <mc:Fallback>
                <p:oleObj name="Equation" r:id="rId3" imgW="2743200" imgH="4267200" progId="Equation.DSMT4">
                  <p:embed/>
                  <p:pic>
                    <p:nvPicPr>
                      <p:cNvPr id="0" name="图片 27649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/>
        </p:nvGraphicFramePr>
        <p:xfrm>
          <a:off x="5174754" y="3268092"/>
          <a:ext cx="1143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1" name="Equation" r:id="rId4" imgW="2743200" imgH="4267200" progId="Equation.DSMT4">
                  <p:embed/>
                </p:oleObj>
              </mc:Choice>
              <mc:Fallback>
                <p:oleObj name="Equation" r:id="rId4" imgW="2743200" imgH="4267200" progId="Equation.DSMT4">
                  <p:embed/>
                  <p:pic>
                    <p:nvPicPr>
                      <p:cNvPr id="0" name="图片 27650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74754" y="3268092"/>
                        <a:ext cx="114300" cy="177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915274" y="-143237"/>
            <a:ext cx="280670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zh-CN" sz="2800" b="1" dirty="0"/>
          </a:p>
          <a:p>
            <a:r>
              <a:rPr lang="en-US" altLang="zh-CN" sz="2800" b="1" dirty="0"/>
              <a:t> </a:t>
            </a:r>
            <a:endParaRPr lang="zh-CN" altLang="zh-CN" sz="2800" b="1" dirty="0"/>
          </a:p>
          <a:p>
            <a:endParaRPr lang="zh-CN" altLang="en-US" sz="2800" b="1" dirty="0"/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/>
        </p:nvGraphicFramePr>
        <p:xfrm>
          <a:off x="2373313" y="1284288"/>
          <a:ext cx="26543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2" name="Equation" r:id="rId5" imgW="63703200" imgH="32613600" progId="Equation.DSMT4">
                  <p:embed/>
                </p:oleObj>
              </mc:Choice>
              <mc:Fallback>
                <p:oleObj name="Equation" r:id="rId5" imgW="63703200" imgH="32613600" progId="Equation.DSMT4">
                  <p:embed/>
                  <p:pic>
                    <p:nvPicPr>
                      <p:cNvPr id="0" name="图片 27651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73313" y="1284288"/>
                        <a:ext cx="2654300" cy="13589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5246688" y="1254125"/>
          <a:ext cx="3886200" cy="156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3" name="Equation" r:id="rId7" imgW="93268800" imgH="37490400" progId="Equation.DSMT4">
                  <p:embed/>
                </p:oleObj>
              </mc:Choice>
              <mc:Fallback>
                <p:oleObj name="Equation" r:id="rId7" imgW="93268800" imgH="37490400" progId="Equation.DSMT4">
                  <p:embed/>
                  <p:pic>
                    <p:nvPicPr>
                      <p:cNvPr id="0" name="图片 27652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246688" y="1254125"/>
                        <a:ext cx="3886200" cy="156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991544" y="1681644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设</a:t>
            </a:r>
            <a:endParaRPr lang="zh-CN" altLang="en-US" sz="2800" b="1" dirty="0"/>
          </a:p>
        </p:txBody>
      </p:sp>
      <p:graphicFrame>
        <p:nvGraphicFramePr>
          <p:cNvPr id="16" name="对象 15"/>
          <p:cNvGraphicFramePr>
            <a:graphicFrameLocks noChangeAspect="1"/>
          </p:cNvGraphicFramePr>
          <p:nvPr/>
        </p:nvGraphicFramePr>
        <p:xfrm>
          <a:off x="1668463" y="2838450"/>
          <a:ext cx="2260600" cy="156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4" name="Equation" r:id="rId9" imgW="54254400" imgH="37490400" progId="Equation.DSMT4">
                  <p:embed/>
                </p:oleObj>
              </mc:Choice>
              <mc:Fallback>
                <p:oleObj name="Equation" r:id="rId9" imgW="54254400" imgH="37490400" progId="Equation.DSMT4">
                  <p:embed/>
                  <p:pic>
                    <p:nvPicPr>
                      <p:cNvPr id="0" name="图片 27653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68463" y="2838450"/>
                        <a:ext cx="2260600" cy="156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3881438" y="2889250"/>
          <a:ext cx="2324100" cy="156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55" name="Equation" r:id="rId11" imgW="55778400" imgH="37490400" progId="Equation.DSMT4">
                  <p:embed/>
                </p:oleObj>
              </mc:Choice>
              <mc:Fallback>
                <p:oleObj name="Equation" r:id="rId11" imgW="55778400" imgH="37490400" progId="Equation.DSMT4">
                  <p:embed/>
                  <p:pic>
                    <p:nvPicPr>
                      <p:cNvPr id="0" name="图片 27654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881438" y="2889250"/>
                        <a:ext cx="2324100" cy="156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6238324" y="3429000"/>
            <a:ext cx="23387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则</a:t>
            </a:r>
            <a:r>
              <a:rPr lang="en-US" altLang="zh-CN" sz="28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B=</a:t>
            </a:r>
            <a:r>
              <a:rPr lang="zh-CN" altLang="en-US" sz="2800" b="1" dirty="0" smtClean="0"/>
              <a:t>（   ）。</a:t>
            </a:r>
            <a:endParaRPr lang="zh-CN" altLang="en-US" sz="2800" b="1" dirty="0"/>
          </a:p>
        </p:txBody>
      </p:sp>
      <p:grpSp>
        <p:nvGrpSpPr>
          <p:cNvPr id="2" name="组合 1"/>
          <p:cNvGrpSpPr/>
          <p:nvPr/>
        </p:nvGrpSpPr>
        <p:grpSpPr>
          <a:xfrm>
            <a:off x="1504216" y="4645005"/>
            <a:ext cx="8192184" cy="798830"/>
            <a:chOff x="-19784" y="4645005"/>
            <a:chExt cx="8192184" cy="798830"/>
          </a:xfrm>
        </p:grpSpPr>
        <p:sp>
          <p:nvSpPr>
            <p:cNvPr id="19" name="TextBox 18"/>
            <p:cNvSpPr txBox="1"/>
            <p:nvPr/>
          </p:nvSpPr>
          <p:spPr>
            <a:xfrm>
              <a:off x="-19784" y="4645005"/>
              <a:ext cx="7760136" cy="798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800" b="1" dirty="0" smtClean="0"/>
                <a:t>（</a:t>
              </a:r>
              <a:r>
                <a:rPr lang="en-US" altLang="zh-CN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zh-CN" altLang="zh-CN" sz="2800" b="1" dirty="0" smtClean="0"/>
                <a:t>）</a:t>
              </a:r>
              <a:r>
                <a:rPr lang="en-US" altLang="zh-CN" sz="2800" b="1" dirty="0" smtClean="0"/>
                <a:t>             </a:t>
              </a:r>
              <a:r>
                <a:rPr lang="zh-CN" altLang="zh-CN" sz="2800" b="1" dirty="0" smtClean="0"/>
                <a:t>（</a:t>
              </a:r>
              <a:r>
                <a:rPr lang="en-US" altLang="zh-CN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zh-CN" altLang="zh-CN" sz="2800" b="1" dirty="0" smtClean="0"/>
                <a:t>）</a:t>
              </a:r>
              <a:r>
                <a:rPr lang="en-US" altLang="zh-CN" sz="2800" b="1" dirty="0" smtClean="0"/>
                <a:t>             </a:t>
              </a:r>
              <a:r>
                <a:rPr lang="zh-CN" altLang="zh-CN" sz="2800" b="1" dirty="0" smtClean="0"/>
                <a:t>（</a:t>
              </a:r>
              <a:r>
                <a:rPr lang="en-US" altLang="zh-CN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zh-CN" altLang="zh-CN" sz="2800" b="1" dirty="0" smtClean="0"/>
                <a:t>）</a:t>
              </a:r>
              <a:r>
                <a:rPr lang="en-US" altLang="zh-CN" sz="2800" b="1" dirty="0" smtClean="0"/>
                <a:t>           </a:t>
              </a:r>
              <a:r>
                <a:rPr lang="zh-CN" altLang="zh-CN" sz="2800" b="1" dirty="0" smtClean="0"/>
                <a:t>（</a:t>
              </a:r>
              <a:r>
                <a:rPr lang="en-US" altLang="zh-CN" sz="28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  <a:r>
                <a:rPr lang="zh-CN" altLang="zh-CN" sz="2800" b="1" dirty="0" smtClean="0"/>
                <a:t>）</a:t>
              </a:r>
              <a:r>
                <a:rPr lang="en-US" altLang="zh-CN" sz="2800" b="1" dirty="0" smtClean="0"/>
                <a:t> </a:t>
              </a:r>
              <a:endParaRPr lang="zh-CN" altLang="zh-CN" sz="2800" b="1" dirty="0"/>
            </a:p>
            <a:p>
              <a:endParaRPr lang="zh-CN" altLang="en-US" dirty="0"/>
            </a:p>
          </p:txBody>
        </p:sp>
        <p:graphicFrame>
          <p:nvGraphicFramePr>
            <p:cNvPr id="20" name="对象 19"/>
            <p:cNvGraphicFramePr>
              <a:graphicFrameLocks noChangeAspect="1"/>
            </p:cNvGraphicFramePr>
            <p:nvPr/>
          </p:nvGraphicFramePr>
          <p:xfrm>
            <a:off x="1081088" y="4665663"/>
            <a:ext cx="8636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6" name="Equation" r:id="rId13" imgW="20726400" imgH="10363200" progId="Equation.DSMT4">
                    <p:embed/>
                  </p:oleObj>
                </mc:Choice>
                <mc:Fallback>
                  <p:oleObj name="Equation" r:id="rId13" imgW="20726400" imgH="10363200" progId="Equation.DSMT4">
                    <p:embed/>
                    <p:pic>
                      <p:nvPicPr>
                        <p:cNvPr id="0" name="图片 2765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081088" y="4665663"/>
                          <a:ext cx="8636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对象 20"/>
            <p:cNvGraphicFramePr>
              <a:graphicFrameLocks noChangeAspect="1"/>
            </p:cNvGraphicFramePr>
            <p:nvPr/>
          </p:nvGraphicFramePr>
          <p:xfrm>
            <a:off x="3060328" y="4711700"/>
            <a:ext cx="8636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7" name="Equation" r:id="rId15" imgW="20726400" imgH="10363200" progId="Equation.DSMT4">
                    <p:embed/>
                  </p:oleObj>
                </mc:Choice>
                <mc:Fallback>
                  <p:oleObj name="Equation" r:id="rId15" imgW="20726400" imgH="10363200" progId="Equation.DSMT4">
                    <p:embed/>
                    <p:pic>
                      <p:nvPicPr>
                        <p:cNvPr id="0" name="图片 2765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3060328" y="4711700"/>
                          <a:ext cx="8636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/>
            <p:cNvGraphicFramePr>
              <a:graphicFrameLocks noChangeAspect="1"/>
            </p:cNvGraphicFramePr>
            <p:nvPr/>
          </p:nvGraphicFramePr>
          <p:xfrm>
            <a:off x="5123160" y="4711700"/>
            <a:ext cx="8890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8" name="Equation" r:id="rId17" imgW="21336000" imgH="10363200" progId="Equation.DSMT4">
                    <p:embed/>
                  </p:oleObj>
                </mc:Choice>
                <mc:Fallback>
                  <p:oleObj name="Equation" r:id="rId17" imgW="21336000" imgH="10363200" progId="Equation.DSMT4">
                    <p:embed/>
                    <p:pic>
                      <p:nvPicPr>
                        <p:cNvPr id="0" name="图片 2765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5123160" y="4711700"/>
                          <a:ext cx="8890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/>
            <p:cNvGraphicFramePr>
              <a:graphicFrameLocks noChangeAspect="1"/>
            </p:cNvGraphicFramePr>
            <p:nvPr/>
          </p:nvGraphicFramePr>
          <p:xfrm>
            <a:off x="7283400" y="4738688"/>
            <a:ext cx="889000" cy="4318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9" name="Equation" r:id="rId19" imgW="21336000" imgH="10363200" progId="Equation.DSMT4">
                    <p:embed/>
                  </p:oleObj>
                </mc:Choice>
                <mc:Fallback>
                  <p:oleObj name="Equation" r:id="rId19" imgW="21336000" imgH="10363200" progId="Equation.DSMT4">
                    <p:embed/>
                    <p:pic>
                      <p:nvPicPr>
                        <p:cNvPr id="0" name="图片 2765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7283400" y="4738688"/>
                          <a:ext cx="889000" cy="4318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6" name="TextBox 35"/>
          <p:cNvSpPr txBox="1"/>
          <p:nvPr/>
        </p:nvSpPr>
        <p:spPr>
          <a:xfrm>
            <a:off x="1775520" y="242645"/>
            <a:ext cx="2538681" cy="954107"/>
          </a:xfrm>
          <a:prstGeom prst="rect">
            <a:avLst/>
          </a:prstGeom>
          <a:noFill/>
        </p:spPr>
        <p:txBody>
          <a:bodyPr wrap="square" rtlCol="0">
            <a:prstTxWarp prst="textCanUp">
              <a:avLst/>
            </a:prstTxWarp>
            <a:spAutoFit/>
          </a:bodyPr>
          <a:lstStyle/>
          <a:p>
            <a:r>
              <a:rPr lang="zh-CN" alt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应用</a:t>
            </a:r>
            <a:r>
              <a:rPr lang="zh-CN" altLang="en-US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例题</a:t>
            </a:r>
            <a:r>
              <a:rPr lang="en-US" altLang="zh-CN" sz="2800" b="1" dirty="0" smtClean="0">
                <a:solidFill>
                  <a:schemeClr val="accent1">
                    <a:lumMod val="75000"/>
                  </a:schemeClr>
                </a:solidFill>
                <a:latin typeface="+mn-ea"/>
                <a:cs typeface="Times New Roman" panose="02020603050405020304" pitchFamily="18" charset="0"/>
              </a:rPr>
              <a:t>3</a:t>
            </a:r>
            <a:endParaRPr lang="zh-CN" altLang="en-US" sz="2800" dirty="0"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92144" y="3429000"/>
            <a:ext cx="4203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i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en-US" sz="2800" b="1" i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图文框 2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36" grpId="0"/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1036955"/>
            <a:ext cx="11519535" cy="23520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328676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784860"/>
            <a:ext cx="6426201" cy="536575"/>
            <a:chOff x="6462443" y="604011"/>
            <a:chExt cx="593748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7487" cy="536575"/>
              <a:chOff x="6816659" y="604011"/>
              <a:chExt cx="593748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867669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52657"/>
                <a:ext cx="554791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性质1(初等矩阵在矩阵乘法中的作用)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3797300"/>
            <a:ext cx="11519535" cy="23094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600456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7" y="3544570"/>
            <a:ext cx="5716241" cy="536575"/>
            <a:chOff x="6462443" y="604011"/>
            <a:chExt cx="5281519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5281518" cy="536575"/>
              <a:chOff x="6816659" y="604011"/>
              <a:chExt cx="5281518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528151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4" y="652657"/>
                <a:ext cx="4793989" cy="405624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性质2(矩阵可逆的充分必要条件)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6593" name="Text Box 209"/>
          <p:cNvSpPr txBox="1"/>
          <p:nvPr/>
        </p:nvSpPr>
        <p:spPr>
          <a:xfrm>
            <a:off x="1028700" y="1589405"/>
            <a:ext cx="10125075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是一个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矩阵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对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施行一次初等行变换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相当于在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的左边乘相应的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阶初等矩阵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对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施行一次初等列变换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相当于在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的右边乘相应的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阶初等矩阵（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左行右列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）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sp>
        <p:nvSpPr>
          <p:cNvPr id="20482" name="Text Box 2"/>
          <p:cNvSpPr txBox="1"/>
          <p:nvPr/>
        </p:nvSpPr>
        <p:spPr>
          <a:xfrm>
            <a:off x="1028700" y="4439285"/>
            <a:ext cx="10114915" cy="73850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buFont typeface="Wingdings" panose="05000000000000000000" pitchFamily="2" charset="2"/>
              <a:buNone/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方阵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可逆的充分必要条件是存在有限个初等矩阵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使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l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/>
      <p:bldP spid="20482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" r="-1" b="3003"/>
          <a:stretch>
            <a:fillRect/>
          </a:stretch>
        </p:blipFill>
        <p:spPr>
          <a:xfrm rot="5400000">
            <a:off x="3683786" y="-1617678"/>
            <a:ext cx="5900990" cy="1004863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6"/>
          <a:stretch>
            <a:fillRect/>
          </a:stretch>
        </p:blipFill>
        <p:spPr>
          <a:xfrm>
            <a:off x="-12700" y="456145"/>
            <a:ext cx="2674622" cy="5900991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2667000" y="738505"/>
            <a:ext cx="8675370" cy="5303520"/>
            <a:chOff x="2667000" y="738795"/>
            <a:chExt cx="8675670" cy="2189340"/>
          </a:xfrm>
        </p:grpSpPr>
        <p:sp>
          <p:nvSpPr>
            <p:cNvPr id="8" name="矩形 7"/>
            <p:cNvSpPr/>
            <p:nvPr/>
          </p:nvSpPr>
          <p:spPr>
            <a:xfrm>
              <a:off x="2667000" y="738795"/>
              <a:ext cx="8675670" cy="21893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8600" dist="63500" dir="21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PA-102231"/>
            <p:cNvSpPr/>
            <p:nvPr>
              <p:custDataLst>
                <p:tags r:id="rId4"/>
              </p:custDataLst>
            </p:nvPr>
          </p:nvSpPr>
          <p:spPr>
            <a:xfrm rot="5400000">
              <a:off x="10102299" y="1782468"/>
              <a:ext cx="2189339" cy="101996"/>
            </a:xfrm>
            <a:prstGeom prst="rect">
              <a:avLst/>
            </a:prstGeom>
            <a:blipFill dpi="0" rotWithShape="0">
              <a:blip r:embed="rId5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3216275" y="1132205"/>
            <a:ext cx="7365763" cy="1551194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uFillTx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uFillTx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是</a:t>
            </a:r>
            <a:r>
              <a:rPr lang="en-US" altLang="zh-CN" sz="2400" i="1" dirty="0">
                <a:solidFill>
                  <a:srgbClr val="660066"/>
                </a:solidFill>
                <a:uFillTx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uFillTx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uFillTx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矩阵, 那么</a:t>
            </a:r>
            <a:endParaRPr lang="en-US" altLang="zh-CN" sz="2400" dirty="0">
              <a:solidFill>
                <a:srgbClr val="660066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 </a:t>
            </a:r>
            <a:r>
              <a:rPr lang="zh-CN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ⅰ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)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   )</a:t>
            </a:r>
            <a:endParaRPr lang="en-US" altLang="zh-CN" sz="2000" dirty="0" smtClean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(ⅲ)</a:t>
            </a:r>
            <a:endParaRPr lang="en-US" altLang="zh-CN" sz="2000" i="1" dirty="0">
              <a:solidFill>
                <a:srgbClr val="44546A"/>
              </a:solidFill>
              <a:uFillTx/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4" name="PA-102231"/>
          <p:cNvSpPr/>
          <p:nvPr>
            <p:custDataLst>
              <p:tags r:id="rId6"/>
            </p:custDataLst>
          </p:nvPr>
        </p:nvSpPr>
        <p:spPr>
          <a:xfrm rot="5400000">
            <a:off x="-1625883" y="2069331"/>
            <a:ext cx="5900988" cy="2674622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168400" y="451485"/>
            <a:ext cx="4974590" cy="599440"/>
            <a:chOff x="1840" y="711"/>
            <a:chExt cx="7834" cy="944"/>
          </a:xfrm>
        </p:grpSpPr>
        <p:grpSp>
          <p:nvGrpSpPr>
            <p:cNvPr id="21" name="组合 20"/>
            <p:cNvGrpSpPr/>
            <p:nvPr/>
          </p:nvGrpSpPr>
          <p:grpSpPr>
            <a:xfrm>
              <a:off x="1840" y="711"/>
              <a:ext cx="7835" cy="944"/>
              <a:chOff x="1168397" y="461712"/>
              <a:chExt cx="4975225" cy="599232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168397" y="461712"/>
                <a:ext cx="4975225" cy="587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PA-102231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5793783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6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7266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定理1(矩阵的初等变换的性质)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68400" y="3440430"/>
            <a:ext cx="1649095" cy="599440"/>
            <a:chOff x="1840" y="711"/>
            <a:chExt cx="2597" cy="944"/>
          </a:xfrm>
        </p:grpSpPr>
        <p:grpSp>
          <p:nvGrpSpPr>
            <p:cNvPr id="31" name="组合 30"/>
            <p:cNvGrpSpPr/>
            <p:nvPr/>
          </p:nvGrpSpPr>
          <p:grpSpPr>
            <a:xfrm>
              <a:off x="1840" y="711"/>
              <a:ext cx="2597" cy="944"/>
              <a:chOff x="1168397" y="461712"/>
              <a:chExt cx="1649095" cy="599232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1168397" y="461712"/>
                <a:ext cx="1642110" cy="5871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PA-102231"/>
              <p:cNvSpPr/>
              <p:nvPr>
                <p:custDataLst>
                  <p:tags r:id="rId8"/>
                </p:custDataLst>
              </p:nvPr>
            </p:nvSpPr>
            <p:spPr>
              <a:xfrm rot="5400000">
                <a:off x="2468288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34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1942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推论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0486" name="Group 6"/>
          <p:cNvGrpSpPr/>
          <p:nvPr/>
        </p:nvGrpSpPr>
        <p:grpSpPr>
          <a:xfrm>
            <a:off x="3215958" y="3934784"/>
            <a:ext cx="4741863" cy="487363"/>
            <a:chOff x="495" y="3633"/>
            <a:chExt cx="2987" cy="307"/>
          </a:xfrm>
        </p:grpSpPr>
        <p:sp>
          <p:nvSpPr>
            <p:cNvPr id="21514" name="Text Box 7"/>
            <p:cNvSpPr txBox="1"/>
            <p:nvPr/>
          </p:nvSpPr>
          <p:spPr>
            <a:xfrm>
              <a:off x="495" y="3707"/>
              <a:ext cx="2987" cy="23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kumimoji="1" lang="zh-CN" altLang="en-US" sz="2400" dirty="0">
                  <a:solidFill>
                    <a:srgbClr val="660066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方阵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400" dirty="0">
                  <a:solidFill>
                    <a:srgbClr val="660066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可逆的充分必要条件是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A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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1515" name="Text Box 8"/>
            <p:cNvSpPr txBox="1"/>
            <p:nvPr/>
          </p:nvSpPr>
          <p:spPr>
            <a:xfrm>
              <a:off x="3117" y="3633"/>
              <a:ext cx="75" cy="23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168400" y="4592320"/>
            <a:ext cx="2784475" cy="599440"/>
            <a:chOff x="1840" y="711"/>
            <a:chExt cx="4385" cy="944"/>
          </a:xfrm>
        </p:grpSpPr>
        <p:grpSp>
          <p:nvGrpSpPr>
            <p:cNvPr id="36" name="组合 35"/>
            <p:cNvGrpSpPr/>
            <p:nvPr/>
          </p:nvGrpSpPr>
          <p:grpSpPr>
            <a:xfrm>
              <a:off x="1840" y="711"/>
              <a:ext cx="4385" cy="944"/>
              <a:chOff x="1168397" y="461712"/>
              <a:chExt cx="2784475" cy="599232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1168397" y="461712"/>
                <a:ext cx="2783840" cy="5871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PA-102231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3603668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3589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定理1的用途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41" name="Text Box 7"/>
          <p:cNvSpPr txBox="1"/>
          <p:nvPr/>
        </p:nvSpPr>
        <p:spPr>
          <a:xfrm>
            <a:off x="3216275" y="5328285"/>
            <a:ext cx="6141105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 algn="l"/>
            <a:r>
              <a:rPr kumimoji="1" lang="zh-CN" altLang="en-US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借助初等行变换</a:t>
            </a:r>
            <a:r>
              <a:rPr kumimoji="1" lang="en-US" altLang="zh-CN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, </a:t>
            </a:r>
            <a:r>
              <a:rPr kumimoji="1" lang="zh-CN" altLang="en-US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可以求出可逆矩阵的逆矩阵</a:t>
            </a:r>
            <a:r>
              <a:rPr kumimoji="1" lang="en-US" altLang="zh-CN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.</a:t>
            </a:r>
            <a:endParaRPr kumimoji="1" lang="zh-CN" altLang="en-US" sz="2400" i="1" dirty="0">
              <a:solidFill>
                <a:srgbClr val="FF0000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+mn-ea"/>
            </a:endParaRP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3665855" y="1568356"/>
            <a:ext cx="7365763" cy="337721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uFillTx/>
                <a:sym typeface="+mn-ea"/>
              </a:rPr>
              <a:t>A</a:t>
            </a:r>
            <a:r>
              <a:rPr lang="en-US" altLang="zh-CN" sz="2000" i="1" dirty="0" smtClean="0">
                <a:solidFill>
                  <a:srgbClr val="44546A"/>
                </a:solidFill>
                <a:uFillTx/>
                <a:sym typeface="+mn-ea"/>
              </a:rPr>
              <a:t>  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~ 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uFillTx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P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,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PA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sym typeface="+mn-ea"/>
              </a:rPr>
              <a:t>;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329646" y="1936439"/>
            <a:ext cx="174609" cy="369332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ⅱ</a:t>
            </a:r>
            <a:endParaRPr lang="en-US" altLang="zh-CN" sz="2000" i="1" dirty="0">
              <a:solidFill>
                <a:srgbClr val="44546A"/>
              </a:solidFill>
              <a:uFillTx/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3665855" y="1939702"/>
            <a:ext cx="7365763" cy="337721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uFillTx/>
                <a:sym typeface="+mn-ea"/>
              </a:rPr>
              <a:t>A</a:t>
            </a:r>
            <a:r>
              <a:rPr lang="en-US" altLang="zh-CN" sz="2000" i="1" dirty="0" smtClean="0">
                <a:solidFill>
                  <a:srgbClr val="44546A"/>
                </a:solidFill>
                <a:uFillTx/>
                <a:sym typeface="+mn-ea"/>
              </a:rPr>
              <a:t>  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~ 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uFillTx/>
                <a:sym typeface="+mn-ea"/>
              </a:rPr>
              <a:t>n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Q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,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AQ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sym typeface="+mn-ea"/>
              </a:rPr>
              <a:t>;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</p:txBody>
      </p:sp>
      <p:sp>
        <p:nvSpPr>
          <p:cNvPr id="44" name="Text Box 2"/>
          <p:cNvSpPr txBox="1">
            <a:spLocks noChangeArrowheads="1"/>
          </p:cNvSpPr>
          <p:nvPr/>
        </p:nvSpPr>
        <p:spPr bwMode="auto">
          <a:xfrm>
            <a:off x="3665854" y="2305771"/>
            <a:ext cx="7365763" cy="706412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sym typeface="+mn-ea"/>
              </a:rPr>
              <a:t>A </a:t>
            </a:r>
            <a:r>
              <a:rPr lang="en-US" altLang="zh-CN" sz="2000" i="1" dirty="0" smtClean="0">
                <a:solidFill>
                  <a:srgbClr val="44546A"/>
                </a:solidFill>
                <a:sym typeface="+mn-ea"/>
              </a:rPr>
              <a:t> </a:t>
            </a:r>
            <a:r>
              <a:rPr lang="en-US" altLang="zh-CN" sz="2000" dirty="0" smtClean="0">
                <a:solidFill>
                  <a:srgbClr val="44546A"/>
                </a:solidFill>
                <a:sym typeface="+mn-ea"/>
              </a:rPr>
              <a:t>~</a:t>
            </a:r>
            <a:r>
              <a:rPr lang="en-US" altLang="zh-CN" sz="2000" dirty="0">
                <a:solidFill>
                  <a:srgbClr val="44546A"/>
                </a:solidFill>
                <a:sym typeface="+mn-ea"/>
              </a:rPr>
              <a:t> </a:t>
            </a:r>
            <a:r>
              <a:rPr lang="en-US" altLang="zh-CN" sz="2000" b="1" i="1" dirty="0" smtClean="0">
                <a:solidFill>
                  <a:srgbClr val="44546A"/>
                </a:solidFill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P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和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n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Q</a:t>
            </a:r>
            <a:r>
              <a:rPr lang="en-US" altLang="zh-CN" sz="2000" dirty="0" smtClean="0">
                <a:solidFill>
                  <a:srgbClr val="44546A"/>
                </a:solidFill>
                <a:sym typeface="+mn-ea"/>
              </a:rPr>
              <a:t>,</a:t>
            </a:r>
            <a:endParaRPr lang="en-US" altLang="zh-CN" sz="2000" dirty="0" smtClean="0">
              <a:solidFill>
                <a:srgbClr val="44546A"/>
              </a:solidFill>
              <a:sym typeface="+mn-ea"/>
            </a:endParaRPr>
          </a:p>
          <a:p>
            <a:pPr algn="just"/>
            <a:r>
              <a:rPr lang="zh-CN" altLang="en-US" sz="2000" dirty="0" smtClean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PAQ</a:t>
            </a:r>
            <a:r>
              <a:rPr lang="en-US" altLang="zh-CN" sz="2000" dirty="0">
                <a:solidFill>
                  <a:srgbClr val="44546A"/>
                </a:solidFill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B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.</a:t>
            </a:r>
            <a:endParaRPr lang="en-US" altLang="zh-CN" sz="2000" i="1" dirty="0">
              <a:solidFill>
                <a:srgbClr val="44546A"/>
              </a:solidFill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21512" name="Text Box 8"/>
          <p:cNvSpPr txBox="1"/>
          <p:nvPr/>
        </p:nvSpPr>
        <p:spPr>
          <a:xfrm>
            <a:off x="3978197" y="1845147"/>
            <a:ext cx="306387" cy="307340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endParaRPr lang="en-US" altLang="zh-CN" sz="2000" i="1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21511" name="Text Box 8"/>
          <p:cNvSpPr txBox="1"/>
          <p:nvPr/>
        </p:nvSpPr>
        <p:spPr>
          <a:xfrm>
            <a:off x="4009014" y="1481262"/>
            <a:ext cx="229235" cy="3073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endParaRPr lang="en-US" altLang="zh-CN" sz="2000" i="1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1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圆角矩形 1"/>
          <p:cNvSpPr/>
          <p:nvPr/>
        </p:nvSpPr>
        <p:spPr>
          <a:xfrm>
            <a:off x="1728470" y="3174365"/>
            <a:ext cx="8604250" cy="1805940"/>
          </a:xfrm>
          <a:prstGeom prst="roundRect">
            <a:avLst/>
          </a:prstGeom>
          <a:solidFill>
            <a:schemeClr val="accent4"/>
          </a:solidFill>
          <a:ln>
            <a:solidFill>
              <a:srgbClr val="FFFF0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1052195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2531" name="Text Box 3"/>
          <p:cNvSpPr txBox="1"/>
          <p:nvPr/>
        </p:nvSpPr>
        <p:spPr>
          <a:xfrm>
            <a:off x="2262505" y="499399"/>
            <a:ext cx="780034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buFont typeface="Wingdings" panose="05000000000000000000" pitchFamily="2" charset="2"/>
            </a:pP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可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逆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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l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l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都是初等矩阵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4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1508" name="Text Box 4"/>
          <p:cNvSpPr txBox="1"/>
          <p:nvPr/>
        </p:nvSpPr>
        <p:spPr>
          <a:xfrm>
            <a:off x="520700" y="1243330"/>
            <a:ext cx="6416040" cy="66421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91440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797548545"/>
                </a:ext>
              </a:extLst>
            </a:pPr>
            <a:r>
              <a:rPr kumimoji="1" lang="zh-CN" altLang="en-US" sz="36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求逆矩阵的初等行变换法</a:t>
            </a:r>
            <a:r>
              <a:rPr lang="zh-CN" altLang="en-US" sz="2400" dirty="0">
                <a:solidFill>
                  <a:srgbClr val="CC0000"/>
                </a:solidFill>
                <a:latin typeface="Times New Roman" panose="02020603050405020304" pitchFamily="18" charset="0"/>
              </a:rPr>
              <a:t>  </a:t>
            </a:r>
            <a:endParaRPr lang="zh-CN" altLang="en-US" sz="2400" dirty="0">
              <a:solidFill>
                <a:srgbClr val="CC0000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39279" name="Group 15"/>
          <p:cNvGrpSpPr/>
          <p:nvPr/>
        </p:nvGrpSpPr>
        <p:grpSpPr bwMode="auto">
          <a:xfrm>
            <a:off x="2508568" y="5101590"/>
            <a:ext cx="7043737" cy="1028700"/>
            <a:chOff x="651" y="3168"/>
            <a:chExt cx="4437" cy="648"/>
          </a:xfrm>
        </p:grpSpPr>
        <p:graphicFrame>
          <p:nvGraphicFramePr>
            <p:cNvPr id="46090" name="Object 16"/>
            <p:cNvGraphicFramePr>
              <a:graphicFrameLocks noChangeAspect="1"/>
            </p:cNvGraphicFramePr>
            <p:nvPr/>
          </p:nvGraphicFramePr>
          <p:xfrm>
            <a:off x="651" y="3168"/>
            <a:ext cx="4437" cy="64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1" name="Equation" r:id="rId3" imgW="167640000" imgH="24688800" progId="Equation.3">
                    <p:embed/>
                  </p:oleObj>
                </mc:Choice>
                <mc:Fallback>
                  <p:oleObj name="Equation" r:id="rId3" imgW="167640000" imgH="24688800" progId="Equation.3">
                    <p:embed/>
                    <p:pic>
                      <p:nvPicPr>
                        <p:cNvPr id="0" name="图片 3072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651" y="3168"/>
                          <a:ext cx="4437" cy="64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6091" name="Line 17"/>
            <p:cNvSpPr>
              <a:spLocks noChangeShapeType="1"/>
            </p:cNvSpPr>
            <p:nvPr/>
          </p:nvSpPr>
          <p:spPr bwMode="auto">
            <a:xfrm>
              <a:off x="3024" y="3184"/>
              <a:ext cx="0" cy="24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202778" name="Object 26"/>
          <p:cNvGraphicFramePr>
            <a:graphicFrameLocks noChangeAspect="1"/>
          </p:cNvGraphicFramePr>
          <p:nvPr/>
        </p:nvGraphicFramePr>
        <p:xfrm>
          <a:off x="5646420" y="3705860"/>
          <a:ext cx="4284345" cy="7956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2" name="Equation" r:id="rId5" imgW="35966400" imgH="5791200" progId="Equation.DSMT4">
                  <p:embed/>
                </p:oleObj>
              </mc:Choice>
              <mc:Fallback>
                <p:oleObj name="Equation" r:id="rId5" imgW="35966400" imgH="5791200" progId="Equation.DSMT4">
                  <p:embed/>
                  <p:pic>
                    <p:nvPicPr>
                      <p:cNvPr id="0" name="图片 30721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46420" y="3705860"/>
                        <a:ext cx="4284345" cy="79565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/>
        </p:nvGraphicFramePr>
        <p:xfrm>
          <a:off x="2508885" y="3557905"/>
          <a:ext cx="29083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3" name="Equation" r:id="rId7" imgW="69799200" imgH="26212800" progId="Equation.DSMT4">
                  <p:embed/>
                </p:oleObj>
              </mc:Choice>
              <mc:Fallback>
                <p:oleObj name="Equation" r:id="rId7" imgW="69799200" imgH="26212800" progId="Equation.DSMT4">
                  <p:embed/>
                  <p:pic>
                    <p:nvPicPr>
                      <p:cNvPr id="0" name="图片 30722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08885" y="3557905"/>
                        <a:ext cx="2908300" cy="1092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/>
        </p:nvGraphicFramePr>
        <p:xfrm>
          <a:off x="2576830" y="2061210"/>
          <a:ext cx="5364480" cy="7378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4" name="Equation" r:id="rId9" imgW="81991200" imgH="11277600" progId="Equation.DSMT4">
                  <p:embed/>
                </p:oleObj>
              </mc:Choice>
              <mc:Fallback>
                <p:oleObj name="Equation" r:id="rId9" imgW="81991200" imgH="11277600" progId="Equation.DSMT4">
                  <p:embed/>
                  <p:pic>
                    <p:nvPicPr>
                      <p:cNvPr id="0" name="图片 30723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76830" y="2061210"/>
                        <a:ext cx="5364480" cy="73787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27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02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9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8" grpId="0" build="p"/>
      <p:bldP spid="2" grpId="0" animBg="1"/>
      <p:bldP spid="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文框 23"/>
          <p:cNvSpPr/>
          <p:nvPr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1" y="569167"/>
            <a:ext cx="6996701" cy="5718449"/>
            <a:chOff x="-1" y="569167"/>
            <a:chExt cx="6996701" cy="5718449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03" r="7303" b="29466"/>
            <a:stretch>
              <a:fillRect/>
            </a:stretch>
          </p:blipFill>
          <p:spPr>
            <a:xfrm flipH="1">
              <a:off x="-1" y="569167"/>
              <a:ext cx="6996701" cy="5718449"/>
            </a:xfrm>
            <a:prstGeom prst="rect">
              <a:avLst/>
            </a:prstGeom>
          </p:spPr>
        </p:pic>
        <p:sp>
          <p:nvSpPr>
            <p:cNvPr id="4" name="PA-102231"/>
            <p:cNvSpPr/>
            <p:nvPr>
              <p:custDataLst>
                <p:tags r:id="rId2"/>
              </p:custDataLst>
            </p:nvPr>
          </p:nvSpPr>
          <p:spPr>
            <a:xfrm>
              <a:off x="0" y="576263"/>
              <a:ext cx="6996700" cy="5711353"/>
            </a:xfrm>
            <a:prstGeom prst="rect">
              <a:avLst/>
            </a:prstGeom>
            <a:blipFill dpi="0" rotWithShape="1">
              <a:blip r:embed="rId3">
                <a:alphaModFix amt="78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5" name="PA-102232"/>
          <p:cNvSpPr/>
          <p:nvPr>
            <p:custDataLst>
              <p:tags r:id="rId4"/>
            </p:custDataLst>
          </p:nvPr>
        </p:nvSpPr>
        <p:spPr>
          <a:xfrm>
            <a:off x="4079103" y="955887"/>
            <a:ext cx="7506557" cy="49783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93700" dist="889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6BB6"/>
              </a:solidFill>
              <a:cs typeface="+mn-ea"/>
              <a:sym typeface="+mn-lt"/>
            </a:endParaRPr>
          </a:p>
        </p:txBody>
      </p:sp>
      <p:grpSp>
        <p:nvGrpSpPr>
          <p:cNvPr id="6" name="PA-102233"/>
          <p:cNvGrpSpPr/>
          <p:nvPr>
            <p:custDataLst>
              <p:tags r:id="rId5"/>
            </p:custDataLst>
          </p:nvPr>
        </p:nvGrpSpPr>
        <p:grpSpPr>
          <a:xfrm>
            <a:off x="1022132" y="2496655"/>
            <a:ext cx="2704894" cy="1747765"/>
            <a:chOff x="1269361" y="2436308"/>
            <a:chExt cx="2704894" cy="1747765"/>
          </a:xfrm>
        </p:grpSpPr>
        <p:grpSp>
          <p:nvGrpSpPr>
            <p:cNvPr id="7" name="组合 6"/>
            <p:cNvGrpSpPr/>
            <p:nvPr/>
          </p:nvGrpSpPr>
          <p:grpSpPr>
            <a:xfrm>
              <a:off x="1269361" y="2436308"/>
              <a:ext cx="2704894" cy="1508105"/>
              <a:chOff x="1808755" y="2314081"/>
              <a:chExt cx="2704894" cy="1508105"/>
            </a:xfrm>
          </p:grpSpPr>
          <p:sp>
            <p:nvSpPr>
              <p:cNvPr id="9" name="PA-文本框 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926902" y="2314081"/>
                <a:ext cx="211455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kumimoji="1" lang="zh-CN" altLang="en-US" sz="5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目  录</a:t>
                </a:r>
                <a:endParaRPr kumimoji="1" lang="zh-CN" altLang="en-US" sz="5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PA-文本框 8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808755" y="3237411"/>
                <a:ext cx="27048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GB" altLang="zh-CN" sz="3200" b="1" i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CONTENTS</a:t>
                </a:r>
                <a:endParaRPr kumimoji="1" lang="en-GB" altLang="zh-CN" sz="3200" b="1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8" name="PA-矩形 6"/>
            <p:cNvSpPr/>
            <p:nvPr>
              <p:custDataLst>
                <p:tags r:id="rId8"/>
              </p:custDataLst>
            </p:nvPr>
          </p:nvSpPr>
          <p:spPr>
            <a:xfrm>
              <a:off x="1387509" y="4111603"/>
              <a:ext cx="2114550" cy="72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E7993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543958" y="2372156"/>
            <a:ext cx="44968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3.1   </a:t>
            </a:r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矩阵的初等变换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32359" y="3154654"/>
            <a:ext cx="2103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矩阵的秩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43958" y="3945407"/>
            <a:ext cx="44435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3.3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线性方程组的解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5543959" y="3788508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532360" y="3006169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927600" y="2483485"/>
            <a:ext cx="12700" cy="1836000"/>
          </a:xfrm>
          <a:prstGeom prst="line">
            <a:avLst/>
          </a:prstGeom>
          <a:ln w="19050">
            <a:solidFill>
              <a:srgbClr val="8E72C3"/>
            </a:solidFill>
            <a:prstDash val="dash"/>
            <a:headEnd type="diamond" w="lg" len="med"/>
            <a:tailEnd type="diamond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7106" name="Object 2"/>
          <p:cNvGraphicFramePr>
            <a:graphicFrameLocks noChangeAspect="1"/>
          </p:cNvGraphicFramePr>
          <p:nvPr/>
        </p:nvGraphicFramePr>
        <p:xfrm>
          <a:off x="3657600" y="927100"/>
          <a:ext cx="39624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5" name="Equation" r:id="rId1" imgW="95097600" imgH="36271200" progId="Equation.3">
                  <p:embed/>
                </p:oleObj>
              </mc:Choice>
              <mc:Fallback>
                <p:oleObj name="Equation" r:id="rId1" imgW="95097600" imgH="36271200" progId="Equation.3">
                  <p:embed/>
                  <p:pic>
                    <p:nvPicPr>
                      <p:cNvPr id="0" name="图片 3174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57600" y="927100"/>
                        <a:ext cx="39624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0291" name="Text Box 3"/>
          <p:cNvSpPr txBox="1">
            <a:spLocks noChangeArrowheads="1"/>
          </p:cNvSpPr>
          <p:nvPr/>
        </p:nvSpPr>
        <p:spPr bwMode="auto">
          <a:xfrm>
            <a:off x="2514600" y="2986088"/>
            <a:ext cx="9144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800" smtClean="0">
                <a:solidFill>
                  <a:srgbClr val="00007D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kumimoji="1" lang="zh-CN" altLang="en-US" sz="2800" smtClean="0">
                <a:solidFill>
                  <a:srgbClr val="00007D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</a:t>
            </a:r>
            <a:endParaRPr kumimoji="1" lang="zh-CN" altLang="en-US" sz="2400" smtClean="0">
              <a:solidFill>
                <a:srgbClr val="00007D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7108" name="Text Box 4"/>
          <p:cNvSpPr txBox="1">
            <a:spLocks noChangeArrowheads="1"/>
          </p:cNvSpPr>
          <p:nvPr/>
        </p:nvSpPr>
        <p:spPr bwMode="auto">
          <a:xfrm>
            <a:off x="2514600" y="1385888"/>
            <a:ext cx="9906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smtClean="0">
                <a:solidFill>
                  <a:srgbClr val="00007D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</a:t>
            </a:r>
            <a:endParaRPr kumimoji="1" lang="zh-CN" altLang="en-US" sz="2800" smtClean="0">
              <a:solidFill>
                <a:srgbClr val="00007D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40293" name="Group 5"/>
          <p:cNvGrpSpPr/>
          <p:nvPr/>
        </p:nvGrpSpPr>
        <p:grpSpPr bwMode="auto">
          <a:xfrm>
            <a:off x="4635500" y="4343400"/>
            <a:ext cx="3259138" cy="1524000"/>
            <a:chOff x="2267" y="2732"/>
            <a:chExt cx="2053" cy="960"/>
          </a:xfrm>
        </p:grpSpPr>
        <p:graphicFrame>
          <p:nvGraphicFramePr>
            <p:cNvPr id="47122" name="Object 6"/>
            <p:cNvGraphicFramePr>
              <a:graphicFrameLocks noChangeAspect="1"/>
            </p:cNvGraphicFramePr>
            <p:nvPr/>
          </p:nvGraphicFramePr>
          <p:xfrm>
            <a:off x="2267" y="2736"/>
            <a:ext cx="2053" cy="9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46" name="Equation" r:id="rId3" imgW="94183200" imgH="36271200" progId="Equation.3">
                    <p:embed/>
                  </p:oleObj>
                </mc:Choice>
                <mc:Fallback>
                  <p:oleObj name="Equation" r:id="rId3" imgW="94183200" imgH="36271200" progId="Equation.3">
                    <p:embed/>
                    <p:pic>
                      <p:nvPicPr>
                        <p:cNvPr id="0" name="图片 3174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2267" y="2736"/>
                          <a:ext cx="2053" cy="95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7123" name="Line 7"/>
            <p:cNvSpPr>
              <a:spLocks noChangeShapeType="1"/>
            </p:cNvSpPr>
            <p:nvPr/>
          </p:nvSpPr>
          <p:spPr bwMode="auto">
            <a:xfrm>
              <a:off x="3368" y="2732"/>
              <a:ext cx="0" cy="96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0296" name="Group 8"/>
          <p:cNvGrpSpPr/>
          <p:nvPr/>
        </p:nvGrpSpPr>
        <p:grpSpPr bwMode="auto">
          <a:xfrm>
            <a:off x="3498850" y="2544763"/>
            <a:ext cx="4121150" cy="1524000"/>
            <a:chOff x="1702" y="1603"/>
            <a:chExt cx="2596" cy="960"/>
          </a:xfrm>
        </p:grpSpPr>
        <p:graphicFrame>
          <p:nvGraphicFramePr>
            <p:cNvPr id="47119" name="Object 9"/>
            <p:cNvGraphicFramePr>
              <a:graphicFrameLocks noChangeAspect="1"/>
            </p:cNvGraphicFramePr>
            <p:nvPr/>
          </p:nvGraphicFramePr>
          <p:xfrm>
            <a:off x="1702" y="1604"/>
            <a:ext cx="2596" cy="9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47" name="Equation" r:id="rId5" imgW="106984800" imgH="36271200" progId="Equation.3">
                    <p:embed/>
                  </p:oleObj>
                </mc:Choice>
                <mc:Fallback>
                  <p:oleObj name="Equation" r:id="rId5" imgW="106984800" imgH="36271200" progId="Equation.3">
                    <p:embed/>
                    <p:pic>
                      <p:nvPicPr>
                        <p:cNvPr id="0" name="图片 3174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702" y="1604"/>
                          <a:ext cx="2596" cy="95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7120" name="Line 10"/>
            <p:cNvSpPr>
              <a:spLocks noChangeShapeType="1"/>
            </p:cNvSpPr>
            <p:nvPr/>
          </p:nvSpPr>
          <p:spPr bwMode="auto">
            <a:xfrm>
              <a:off x="3373" y="1603"/>
              <a:ext cx="0" cy="960"/>
            </a:xfrm>
            <a:prstGeom prst="line">
              <a:avLst/>
            </a:prstGeom>
            <a:noFill/>
            <a:ln w="19050">
              <a:solidFill>
                <a:schemeClr val="accent2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47121" name="Line 11"/>
            <p:cNvSpPr>
              <a:spLocks noChangeShapeType="1"/>
            </p:cNvSpPr>
            <p:nvPr/>
          </p:nvSpPr>
          <p:spPr bwMode="auto">
            <a:xfrm>
              <a:off x="2008" y="1952"/>
              <a:ext cx="0" cy="24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0300" name="Group 12"/>
          <p:cNvGrpSpPr/>
          <p:nvPr/>
        </p:nvGrpSpPr>
        <p:grpSpPr bwMode="auto">
          <a:xfrm>
            <a:off x="3460750" y="4533900"/>
            <a:ext cx="1035050" cy="1168400"/>
            <a:chOff x="1236" y="2800"/>
            <a:chExt cx="652" cy="736"/>
          </a:xfrm>
        </p:grpSpPr>
        <p:graphicFrame>
          <p:nvGraphicFramePr>
            <p:cNvPr id="47116" name="Object 13"/>
            <p:cNvGraphicFramePr>
              <a:graphicFrameLocks noChangeAspect="1"/>
            </p:cNvGraphicFramePr>
            <p:nvPr/>
          </p:nvGraphicFramePr>
          <p:xfrm>
            <a:off x="1248" y="2800"/>
            <a:ext cx="640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48" name="Equation" r:id="rId7" imgW="24384000" imgH="10058400" progId="Equation.3">
                    <p:embed/>
                  </p:oleObj>
                </mc:Choice>
                <mc:Fallback>
                  <p:oleObj name="Equation" r:id="rId7" imgW="24384000" imgH="10058400" progId="Equation.3">
                    <p:embed/>
                    <p:pic>
                      <p:nvPicPr>
                        <p:cNvPr id="0" name="图片 3174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248" y="2800"/>
                          <a:ext cx="640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117" name="Object 14"/>
            <p:cNvGraphicFramePr>
              <a:graphicFrameLocks noChangeAspect="1"/>
            </p:cNvGraphicFramePr>
            <p:nvPr/>
          </p:nvGraphicFramePr>
          <p:xfrm>
            <a:off x="1236" y="3264"/>
            <a:ext cx="64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49" name="Equation" r:id="rId9" imgW="24384000" imgH="10363200" progId="Equation.3">
                    <p:embed/>
                  </p:oleObj>
                </mc:Choice>
                <mc:Fallback>
                  <p:oleObj name="Equation" r:id="rId9" imgW="24384000" imgH="10363200" progId="Equation.3">
                    <p:embed/>
                    <p:pic>
                      <p:nvPicPr>
                        <p:cNvPr id="0" name="图片 3174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236" y="3264"/>
                          <a:ext cx="640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7118" name="Freeform 15"/>
            <p:cNvSpPr/>
            <p:nvPr/>
          </p:nvSpPr>
          <p:spPr bwMode="auto">
            <a:xfrm rot="374069">
              <a:off x="1248" y="3120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0304" name="Group 16"/>
          <p:cNvGrpSpPr/>
          <p:nvPr/>
        </p:nvGrpSpPr>
        <p:grpSpPr bwMode="auto">
          <a:xfrm>
            <a:off x="8001000" y="4546600"/>
            <a:ext cx="990600" cy="1092200"/>
            <a:chOff x="1168" y="704"/>
            <a:chExt cx="624" cy="688"/>
          </a:xfrm>
        </p:grpSpPr>
        <p:graphicFrame>
          <p:nvGraphicFramePr>
            <p:cNvPr id="47113" name="Object 17"/>
            <p:cNvGraphicFramePr>
              <a:graphicFrameLocks noChangeAspect="1"/>
            </p:cNvGraphicFramePr>
            <p:nvPr/>
          </p:nvGraphicFramePr>
          <p:xfrm>
            <a:off x="1224" y="704"/>
            <a:ext cx="52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0" name="Equation" r:id="rId11" imgW="20116800" imgH="10058400" progId="Equation.3">
                    <p:embed/>
                  </p:oleObj>
                </mc:Choice>
                <mc:Fallback>
                  <p:oleObj name="Equation" r:id="rId11" imgW="20116800" imgH="10058400" progId="Equation.3">
                    <p:embed/>
                    <p:pic>
                      <p:nvPicPr>
                        <p:cNvPr id="0" name="图片 3174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224" y="704"/>
                          <a:ext cx="528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7114" name="Object 18"/>
            <p:cNvGraphicFramePr>
              <a:graphicFrameLocks noChangeAspect="1"/>
            </p:cNvGraphicFramePr>
            <p:nvPr/>
          </p:nvGraphicFramePr>
          <p:xfrm>
            <a:off x="1208" y="1120"/>
            <a:ext cx="536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1" name="Equation" r:id="rId13" imgW="20421600" imgH="10363200" progId="Equation.3">
                    <p:embed/>
                  </p:oleObj>
                </mc:Choice>
                <mc:Fallback>
                  <p:oleObj name="Equation" r:id="rId13" imgW="20421600" imgH="10363200" progId="Equation.3">
                    <p:embed/>
                    <p:pic>
                      <p:nvPicPr>
                        <p:cNvPr id="0" name="图片 3175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208" y="1120"/>
                          <a:ext cx="536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7115" name="Freeform 19"/>
            <p:cNvSpPr/>
            <p:nvPr/>
          </p:nvSpPr>
          <p:spPr bwMode="auto">
            <a:xfrm rot="374069">
              <a:off x="1168" y="1056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0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0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0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0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0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291" grpId="0" bldLvl="0" animBg="1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30" name="Group 2"/>
          <p:cNvGrpSpPr/>
          <p:nvPr/>
        </p:nvGrpSpPr>
        <p:grpSpPr bwMode="auto">
          <a:xfrm>
            <a:off x="4611688" y="914400"/>
            <a:ext cx="3084512" cy="1524000"/>
            <a:chOff x="1945" y="576"/>
            <a:chExt cx="1943" cy="960"/>
          </a:xfrm>
        </p:grpSpPr>
        <p:graphicFrame>
          <p:nvGraphicFramePr>
            <p:cNvPr id="48162" name="Object 3"/>
            <p:cNvGraphicFramePr>
              <a:graphicFrameLocks noChangeAspect="1"/>
            </p:cNvGraphicFramePr>
            <p:nvPr/>
          </p:nvGraphicFramePr>
          <p:xfrm>
            <a:off x="1945" y="576"/>
            <a:ext cx="1943" cy="9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69" name="Equation" r:id="rId1" imgW="100279200" imgH="36271200" progId="Equation.3">
                    <p:embed/>
                  </p:oleObj>
                </mc:Choice>
                <mc:Fallback>
                  <p:oleObj name="Equation" r:id="rId1" imgW="100279200" imgH="36271200" progId="Equation.3">
                    <p:embed/>
                    <p:pic>
                      <p:nvPicPr>
                        <p:cNvPr id="0" name="图片 3276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1945" y="576"/>
                          <a:ext cx="1943" cy="95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163" name="Line 4"/>
            <p:cNvSpPr>
              <a:spLocks noChangeShapeType="1"/>
            </p:cNvSpPr>
            <p:nvPr/>
          </p:nvSpPr>
          <p:spPr bwMode="auto">
            <a:xfrm>
              <a:off x="2932" y="576"/>
              <a:ext cx="0" cy="96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48131" name="Group 5"/>
          <p:cNvGrpSpPr/>
          <p:nvPr/>
        </p:nvGrpSpPr>
        <p:grpSpPr bwMode="auto">
          <a:xfrm>
            <a:off x="3238500" y="1066800"/>
            <a:ext cx="990600" cy="1092200"/>
            <a:chOff x="1168" y="704"/>
            <a:chExt cx="624" cy="688"/>
          </a:xfrm>
        </p:grpSpPr>
        <p:graphicFrame>
          <p:nvGraphicFramePr>
            <p:cNvPr id="48159" name="Object 6"/>
            <p:cNvGraphicFramePr>
              <a:graphicFrameLocks noChangeAspect="1"/>
            </p:cNvGraphicFramePr>
            <p:nvPr/>
          </p:nvGraphicFramePr>
          <p:xfrm>
            <a:off x="1224" y="704"/>
            <a:ext cx="52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0" name="Equation" r:id="rId3" imgW="20116800" imgH="10058400" progId="Equation.3">
                    <p:embed/>
                  </p:oleObj>
                </mc:Choice>
                <mc:Fallback>
                  <p:oleObj name="Equation" r:id="rId3" imgW="20116800" imgH="10058400" progId="Equation.3">
                    <p:embed/>
                    <p:pic>
                      <p:nvPicPr>
                        <p:cNvPr id="0" name="图片 3276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1224" y="704"/>
                          <a:ext cx="528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160" name="Object 7"/>
            <p:cNvGraphicFramePr>
              <a:graphicFrameLocks noChangeAspect="1"/>
            </p:cNvGraphicFramePr>
            <p:nvPr/>
          </p:nvGraphicFramePr>
          <p:xfrm>
            <a:off x="1208" y="1120"/>
            <a:ext cx="536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1" name="Equation" r:id="rId5" imgW="20421600" imgH="10363200" progId="Equation.3">
                    <p:embed/>
                  </p:oleObj>
                </mc:Choice>
                <mc:Fallback>
                  <p:oleObj name="Equation" r:id="rId5" imgW="20421600" imgH="10363200" progId="Equation.3">
                    <p:embed/>
                    <p:pic>
                      <p:nvPicPr>
                        <p:cNvPr id="0" name="图片 3277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208" y="1120"/>
                          <a:ext cx="536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161" name="Freeform 8"/>
            <p:cNvSpPr/>
            <p:nvPr/>
          </p:nvSpPr>
          <p:spPr bwMode="auto">
            <a:xfrm rot="374069">
              <a:off x="1168" y="1056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1321" name="Group 9"/>
          <p:cNvGrpSpPr/>
          <p:nvPr/>
        </p:nvGrpSpPr>
        <p:grpSpPr bwMode="auto">
          <a:xfrm>
            <a:off x="3238500" y="2659063"/>
            <a:ext cx="4838700" cy="1562100"/>
            <a:chOff x="1080" y="1675"/>
            <a:chExt cx="3048" cy="984"/>
          </a:xfrm>
        </p:grpSpPr>
        <p:grpSp>
          <p:nvGrpSpPr>
            <p:cNvPr id="48152" name="Group 10"/>
            <p:cNvGrpSpPr/>
            <p:nvPr/>
          </p:nvGrpSpPr>
          <p:grpSpPr bwMode="auto">
            <a:xfrm>
              <a:off x="1967" y="1675"/>
              <a:ext cx="2161" cy="984"/>
              <a:chOff x="1967" y="1675"/>
              <a:chExt cx="2161" cy="984"/>
            </a:xfrm>
          </p:grpSpPr>
          <p:graphicFrame>
            <p:nvGraphicFramePr>
              <p:cNvPr id="48157" name="Object 11"/>
              <p:cNvGraphicFramePr>
                <a:graphicFrameLocks noChangeAspect="1"/>
              </p:cNvGraphicFramePr>
              <p:nvPr/>
            </p:nvGraphicFramePr>
            <p:xfrm>
              <a:off x="1967" y="1675"/>
              <a:ext cx="2161" cy="95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2772" name="Equation" r:id="rId7" imgW="105460800" imgH="36271200" progId="Equation.3">
                      <p:embed/>
                    </p:oleObj>
                  </mc:Choice>
                  <mc:Fallback>
                    <p:oleObj name="Equation" r:id="rId7" imgW="105460800" imgH="36271200" progId="Equation.3">
                      <p:embed/>
                      <p:pic>
                        <p:nvPicPr>
                          <p:cNvPr id="0" name="图片 32771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1967" y="1675"/>
                            <a:ext cx="2161" cy="952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8158" name="Line 12"/>
              <p:cNvSpPr>
                <a:spLocks noChangeShapeType="1"/>
              </p:cNvSpPr>
              <p:nvPr/>
            </p:nvSpPr>
            <p:spPr bwMode="auto">
              <a:xfrm>
                <a:off x="2976" y="1699"/>
                <a:ext cx="0" cy="960"/>
              </a:xfrm>
              <a:prstGeom prst="line">
                <a:avLst/>
              </a:prstGeom>
              <a:noFill/>
              <a:ln w="19050">
                <a:solidFill>
                  <a:srgbClr val="0000FF"/>
                </a:solidFill>
                <a:prstDash val="sysDot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smtClean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48153" name="Group 13"/>
            <p:cNvGrpSpPr/>
            <p:nvPr/>
          </p:nvGrpSpPr>
          <p:grpSpPr bwMode="auto">
            <a:xfrm>
              <a:off x="1080" y="1824"/>
              <a:ext cx="648" cy="731"/>
              <a:chOff x="1192" y="1832"/>
              <a:chExt cx="648" cy="731"/>
            </a:xfrm>
          </p:grpSpPr>
          <p:graphicFrame>
            <p:nvGraphicFramePr>
              <p:cNvPr id="48154" name="Object 14"/>
              <p:cNvGraphicFramePr>
                <a:graphicFrameLocks noChangeAspect="1"/>
              </p:cNvGraphicFramePr>
              <p:nvPr/>
            </p:nvGraphicFramePr>
            <p:xfrm>
              <a:off x="1200" y="1832"/>
              <a:ext cx="640" cy="27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2773" name="Equation" r:id="rId9" imgW="24384000" imgH="10363200" progId="Equation.3">
                      <p:embed/>
                    </p:oleObj>
                  </mc:Choice>
                  <mc:Fallback>
                    <p:oleObj name="Equation" r:id="rId9" imgW="24384000" imgH="10363200" progId="Equation.3">
                      <p:embed/>
                      <p:pic>
                        <p:nvPicPr>
                          <p:cNvPr id="0" name="图片 32772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0"/>
                          <a:stretch>
                            <a:fillRect/>
                          </a:stretch>
                        </p:blipFill>
                        <p:spPr>
                          <a:xfrm>
                            <a:off x="1200" y="1832"/>
                            <a:ext cx="640" cy="272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8155" name="Object 15"/>
              <p:cNvGraphicFramePr>
                <a:graphicFrameLocks noChangeAspect="1"/>
              </p:cNvGraphicFramePr>
              <p:nvPr/>
            </p:nvGraphicFramePr>
            <p:xfrm>
              <a:off x="1192" y="2291"/>
              <a:ext cx="648" cy="27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2774" name="Equation" r:id="rId11" imgW="24688800" imgH="10363200" progId="Equation.3">
                      <p:embed/>
                    </p:oleObj>
                  </mc:Choice>
                  <mc:Fallback>
                    <p:oleObj name="Equation" r:id="rId11" imgW="24688800" imgH="10363200" progId="Equation.3">
                      <p:embed/>
                      <p:pic>
                        <p:nvPicPr>
                          <p:cNvPr id="0" name="图片 32773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1192" y="2291"/>
                            <a:ext cx="648" cy="272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48156" name="Freeform 16"/>
              <p:cNvSpPr/>
              <p:nvPr/>
            </p:nvSpPr>
            <p:spPr bwMode="auto">
              <a:xfrm rot="374069">
                <a:off x="1200" y="2160"/>
                <a:ext cx="624" cy="48"/>
              </a:xfrm>
              <a:custGeom>
                <a:avLst/>
                <a:gdLst>
                  <a:gd name="T0" fmla="*/ 0 w 624"/>
                  <a:gd name="T1" fmla="*/ 48 h 48"/>
                  <a:gd name="T2" fmla="*/ 192 w 624"/>
                  <a:gd name="T3" fmla="*/ 0 h 48"/>
                  <a:gd name="T4" fmla="*/ 384 w 624"/>
                  <a:gd name="T5" fmla="*/ 48 h 48"/>
                  <a:gd name="T6" fmla="*/ 624 w 624"/>
                  <a:gd name="T7" fmla="*/ 0 h 4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624" h="48">
                    <a:moveTo>
                      <a:pt x="0" y="48"/>
                    </a:moveTo>
                    <a:cubicBezTo>
                      <a:pt x="64" y="24"/>
                      <a:pt x="128" y="0"/>
                      <a:pt x="192" y="0"/>
                    </a:cubicBezTo>
                    <a:cubicBezTo>
                      <a:pt x="256" y="0"/>
                      <a:pt x="312" y="48"/>
                      <a:pt x="384" y="48"/>
                    </a:cubicBezTo>
                    <a:cubicBezTo>
                      <a:pt x="456" y="48"/>
                      <a:pt x="540" y="24"/>
                      <a:pt x="624" y="0"/>
                    </a:cubicBezTo>
                  </a:path>
                </a:pathLst>
              </a:custGeom>
              <a:noFill/>
              <a:ln w="19050" cap="flat" cmpd="sng">
                <a:solidFill>
                  <a:schemeClr val="tx1"/>
                </a:solidFill>
                <a:prstDash val="solid"/>
                <a:rou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/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b="1" smtClean="0">
                  <a:solidFill>
                    <a:srgbClr val="000000"/>
                  </a:solidFill>
                </a:endParaRPr>
              </a:p>
            </p:txBody>
          </p:sp>
        </p:grpSp>
      </p:grpSp>
      <p:grpSp>
        <p:nvGrpSpPr>
          <p:cNvPr id="141329" name="Group 17"/>
          <p:cNvGrpSpPr/>
          <p:nvPr/>
        </p:nvGrpSpPr>
        <p:grpSpPr bwMode="auto">
          <a:xfrm>
            <a:off x="7734300" y="1066800"/>
            <a:ext cx="1028700" cy="1160463"/>
            <a:chOff x="1192" y="1832"/>
            <a:chExt cx="648" cy="731"/>
          </a:xfrm>
        </p:grpSpPr>
        <p:graphicFrame>
          <p:nvGraphicFramePr>
            <p:cNvPr id="48149" name="Object 18"/>
            <p:cNvGraphicFramePr>
              <a:graphicFrameLocks noChangeAspect="1"/>
            </p:cNvGraphicFramePr>
            <p:nvPr/>
          </p:nvGraphicFramePr>
          <p:xfrm>
            <a:off x="1200" y="1832"/>
            <a:ext cx="64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5" name="Equation" r:id="rId13" imgW="24384000" imgH="10363200" progId="Equation.3">
                    <p:embed/>
                  </p:oleObj>
                </mc:Choice>
                <mc:Fallback>
                  <p:oleObj name="Equation" r:id="rId13" imgW="24384000" imgH="10363200" progId="Equation.3">
                    <p:embed/>
                    <p:pic>
                      <p:nvPicPr>
                        <p:cNvPr id="0" name="图片 3277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200" y="1832"/>
                          <a:ext cx="640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150" name="Object 19"/>
            <p:cNvGraphicFramePr>
              <a:graphicFrameLocks noChangeAspect="1"/>
            </p:cNvGraphicFramePr>
            <p:nvPr/>
          </p:nvGraphicFramePr>
          <p:xfrm>
            <a:off x="1192" y="2291"/>
            <a:ext cx="648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6" name="Equation" r:id="rId14" imgW="24688800" imgH="10363200" progId="Equation.3">
                    <p:embed/>
                  </p:oleObj>
                </mc:Choice>
                <mc:Fallback>
                  <p:oleObj name="Equation" r:id="rId14" imgW="24688800" imgH="10363200" progId="Equation.3">
                    <p:embed/>
                    <p:pic>
                      <p:nvPicPr>
                        <p:cNvPr id="0" name="图片 3277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192" y="2291"/>
                          <a:ext cx="648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151" name="Freeform 20"/>
            <p:cNvSpPr/>
            <p:nvPr/>
          </p:nvSpPr>
          <p:spPr bwMode="auto">
            <a:xfrm rot="374069">
              <a:off x="1200" y="2160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1333" name="Group 21"/>
          <p:cNvGrpSpPr/>
          <p:nvPr/>
        </p:nvGrpSpPr>
        <p:grpSpPr bwMode="auto">
          <a:xfrm>
            <a:off x="8153400" y="2806700"/>
            <a:ext cx="1409700" cy="1155700"/>
            <a:chOff x="1084" y="2944"/>
            <a:chExt cx="888" cy="728"/>
          </a:xfrm>
        </p:grpSpPr>
        <p:graphicFrame>
          <p:nvGraphicFramePr>
            <p:cNvPr id="48146" name="Object 22"/>
            <p:cNvGraphicFramePr>
              <a:graphicFrameLocks noChangeAspect="1"/>
            </p:cNvGraphicFramePr>
            <p:nvPr/>
          </p:nvGraphicFramePr>
          <p:xfrm>
            <a:off x="1084" y="2944"/>
            <a:ext cx="88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7" name="Equation" r:id="rId15" imgW="33832800" imgH="10058400" progId="Equation.3">
                    <p:embed/>
                  </p:oleObj>
                </mc:Choice>
                <mc:Fallback>
                  <p:oleObj name="Equation" r:id="rId15" imgW="33832800" imgH="10058400" progId="Equation.3">
                    <p:embed/>
                    <p:pic>
                      <p:nvPicPr>
                        <p:cNvPr id="0" name="图片 3277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1084" y="2944"/>
                          <a:ext cx="888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8147" name="Object 23"/>
            <p:cNvGraphicFramePr>
              <a:graphicFrameLocks noChangeAspect="1"/>
            </p:cNvGraphicFramePr>
            <p:nvPr/>
          </p:nvGraphicFramePr>
          <p:xfrm>
            <a:off x="1092" y="3400"/>
            <a:ext cx="864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8" name="Equation" r:id="rId17" imgW="32918400" imgH="10363200" progId="Equation.3">
                    <p:embed/>
                  </p:oleObj>
                </mc:Choice>
                <mc:Fallback>
                  <p:oleObj name="Equation" r:id="rId17" imgW="32918400" imgH="10363200" progId="Equation.3">
                    <p:embed/>
                    <p:pic>
                      <p:nvPicPr>
                        <p:cNvPr id="0" name="图片 3277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1092" y="3400"/>
                          <a:ext cx="864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8148" name="Freeform 24"/>
            <p:cNvSpPr/>
            <p:nvPr/>
          </p:nvSpPr>
          <p:spPr bwMode="auto">
            <a:xfrm rot="374069">
              <a:off x="1200" y="3264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141337" name="Object 25"/>
          <p:cNvGraphicFramePr>
            <a:graphicFrameLocks noChangeAspect="1"/>
          </p:cNvGraphicFramePr>
          <p:nvPr/>
        </p:nvGraphicFramePr>
        <p:xfrm>
          <a:off x="4191000" y="4343400"/>
          <a:ext cx="3721100" cy="163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9" name="Equation" r:id="rId19" imgW="89306400" imgH="39319200" progId="Equation.3">
                  <p:embed/>
                </p:oleObj>
              </mc:Choice>
              <mc:Fallback>
                <p:oleObj name="Equation" r:id="rId19" imgW="89306400" imgH="39319200" progId="Equation.3">
                  <p:embed/>
                  <p:pic>
                    <p:nvPicPr>
                      <p:cNvPr id="0" name="图片 32778"/>
                      <p:cNvPicPr>
                        <a:picLocks noChangeAspect="1"/>
                      </p:cNvPicPr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191000" y="4343400"/>
                        <a:ext cx="3721100" cy="1638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1338" name="Group 26"/>
          <p:cNvGrpSpPr/>
          <p:nvPr/>
        </p:nvGrpSpPr>
        <p:grpSpPr bwMode="auto">
          <a:xfrm>
            <a:off x="3086100" y="4267200"/>
            <a:ext cx="5524500" cy="1752600"/>
            <a:chOff x="984" y="2688"/>
            <a:chExt cx="3480" cy="1104"/>
          </a:xfrm>
        </p:grpSpPr>
        <p:grpSp>
          <p:nvGrpSpPr>
            <p:cNvPr id="48137" name="Group 27"/>
            <p:cNvGrpSpPr/>
            <p:nvPr/>
          </p:nvGrpSpPr>
          <p:grpSpPr bwMode="auto">
            <a:xfrm>
              <a:off x="984" y="2724"/>
              <a:ext cx="3480" cy="1044"/>
              <a:chOff x="984" y="2724"/>
              <a:chExt cx="3480" cy="1044"/>
            </a:xfrm>
          </p:grpSpPr>
          <p:grpSp>
            <p:nvGrpSpPr>
              <p:cNvPr id="48139" name="Group 28"/>
              <p:cNvGrpSpPr/>
              <p:nvPr/>
            </p:nvGrpSpPr>
            <p:grpSpPr bwMode="auto">
              <a:xfrm>
                <a:off x="1968" y="2724"/>
                <a:ext cx="2496" cy="1044"/>
                <a:chOff x="1968" y="2724"/>
                <a:chExt cx="2496" cy="1044"/>
              </a:xfrm>
            </p:grpSpPr>
            <p:graphicFrame>
              <p:nvGraphicFramePr>
                <p:cNvPr id="48144" name="Object 29"/>
                <p:cNvGraphicFramePr>
                  <a:graphicFrameLocks noChangeAspect="1"/>
                </p:cNvGraphicFramePr>
                <p:nvPr/>
              </p:nvGraphicFramePr>
              <p:xfrm>
                <a:off x="1968" y="2724"/>
                <a:ext cx="2496" cy="103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2780" name="Equation" r:id="rId21" imgW="95097600" imgH="39319200" progId="Equation.3">
                        <p:embed/>
                      </p:oleObj>
                    </mc:Choice>
                    <mc:Fallback>
                      <p:oleObj name="Equation" r:id="rId21" imgW="95097600" imgH="39319200" progId="Equation.3">
                        <p:embed/>
                        <p:pic>
                          <p:nvPicPr>
                            <p:cNvPr id="0" name="图片 32779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1968" y="2724"/>
                              <a:ext cx="2496" cy="1032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48145" name="Line 30"/>
                <p:cNvSpPr>
                  <a:spLocks noChangeShapeType="1"/>
                </p:cNvSpPr>
                <p:nvPr/>
              </p:nvSpPr>
              <p:spPr bwMode="auto">
                <a:xfrm>
                  <a:off x="2960" y="2736"/>
                  <a:ext cx="0" cy="1032"/>
                </a:xfrm>
                <a:prstGeom prst="line">
                  <a:avLst/>
                </a:prstGeom>
                <a:noFill/>
                <a:ln w="19050">
                  <a:solidFill>
                    <a:srgbClr val="0000FF"/>
                  </a:solidFill>
                  <a:prstDash val="sysDot"/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b="1" smtClean="0">
                    <a:solidFill>
                      <a:srgbClr val="000000"/>
                    </a:solidFill>
                  </a:endParaRPr>
                </a:p>
              </p:txBody>
            </p:sp>
          </p:grpSp>
          <p:grpSp>
            <p:nvGrpSpPr>
              <p:cNvPr id="48140" name="Group 31"/>
              <p:cNvGrpSpPr/>
              <p:nvPr/>
            </p:nvGrpSpPr>
            <p:grpSpPr bwMode="auto">
              <a:xfrm>
                <a:off x="984" y="2884"/>
                <a:ext cx="888" cy="728"/>
                <a:chOff x="1084" y="2944"/>
                <a:chExt cx="888" cy="728"/>
              </a:xfrm>
            </p:grpSpPr>
            <p:graphicFrame>
              <p:nvGraphicFramePr>
                <p:cNvPr id="48141" name="Object 32"/>
                <p:cNvGraphicFramePr>
                  <a:graphicFrameLocks noChangeAspect="1"/>
                </p:cNvGraphicFramePr>
                <p:nvPr/>
              </p:nvGraphicFramePr>
              <p:xfrm>
                <a:off x="1084" y="2944"/>
                <a:ext cx="888" cy="264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2781" name="Equation" r:id="rId23" imgW="33832800" imgH="10058400" progId="Equation.3">
                        <p:embed/>
                      </p:oleObj>
                    </mc:Choice>
                    <mc:Fallback>
                      <p:oleObj name="Equation" r:id="rId23" imgW="33832800" imgH="10058400" progId="Equation.3">
                        <p:embed/>
                        <p:pic>
                          <p:nvPicPr>
                            <p:cNvPr id="0" name="图片 32780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1084" y="2944"/>
                              <a:ext cx="888" cy="264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48142" name="Object 33"/>
                <p:cNvGraphicFramePr>
                  <a:graphicFrameLocks noChangeAspect="1"/>
                </p:cNvGraphicFramePr>
                <p:nvPr/>
              </p:nvGraphicFramePr>
              <p:xfrm>
                <a:off x="1092" y="3400"/>
                <a:ext cx="864" cy="272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32782" name="Equation" r:id="rId24" imgW="32918400" imgH="10363200" progId="Equation.3">
                        <p:embed/>
                      </p:oleObj>
                    </mc:Choice>
                    <mc:Fallback>
                      <p:oleObj name="Equation" r:id="rId24" imgW="32918400" imgH="10363200" progId="Equation.3">
                        <p:embed/>
                        <p:pic>
                          <p:nvPicPr>
                            <p:cNvPr id="0" name="图片 32781"/>
                            <p:cNvPicPr>
                              <a:picLocks noChangeAspect="1"/>
                            </p:cNvPicPr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1092" y="3400"/>
                              <a:ext cx="864" cy="272"/>
                            </a:xfrm>
                            <a:prstGeom prst="rect">
                              <a:avLst/>
                            </a:prstGeom>
                            <a:noFill/>
                            <a:ln w="9525">
                              <a:noFill/>
                            </a:ln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sp>
              <p:nvSpPr>
                <p:cNvPr id="48143" name="Freeform 34"/>
                <p:cNvSpPr/>
                <p:nvPr/>
              </p:nvSpPr>
              <p:spPr bwMode="auto">
                <a:xfrm rot="374069">
                  <a:off x="1200" y="3264"/>
                  <a:ext cx="624" cy="48"/>
                </a:xfrm>
                <a:custGeom>
                  <a:avLst/>
                  <a:gdLst>
                    <a:gd name="T0" fmla="*/ 0 w 624"/>
                    <a:gd name="T1" fmla="*/ 48 h 48"/>
                    <a:gd name="T2" fmla="*/ 192 w 624"/>
                    <a:gd name="T3" fmla="*/ 0 h 48"/>
                    <a:gd name="T4" fmla="*/ 384 w 624"/>
                    <a:gd name="T5" fmla="*/ 48 h 48"/>
                    <a:gd name="T6" fmla="*/ 624 w 624"/>
                    <a:gd name="T7" fmla="*/ 0 h 48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624" h="48">
                      <a:moveTo>
                        <a:pt x="0" y="48"/>
                      </a:moveTo>
                      <a:cubicBezTo>
                        <a:pt x="64" y="24"/>
                        <a:pt x="128" y="0"/>
                        <a:pt x="192" y="0"/>
                      </a:cubicBezTo>
                      <a:cubicBezTo>
                        <a:pt x="256" y="0"/>
                        <a:pt x="312" y="48"/>
                        <a:pt x="384" y="48"/>
                      </a:cubicBezTo>
                      <a:cubicBezTo>
                        <a:pt x="456" y="48"/>
                        <a:pt x="540" y="24"/>
                        <a:pt x="624" y="0"/>
                      </a:cubicBezTo>
                    </a:path>
                  </a:pathLst>
                </a:custGeom>
                <a:noFill/>
                <a:ln w="19050" cap="flat" cmpd="sng">
                  <a:solidFill>
                    <a:schemeClr val="tx1"/>
                  </a:solidFill>
                  <a:prstDash val="solid"/>
                  <a:rou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  <p:txBody>
                <a:bodyPr wrap="none"/>
                <a:lstStyle/>
                <a:p>
                  <a:pPr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b="1" smtClean="0">
                    <a:solidFill>
                      <a:srgbClr val="000000"/>
                    </a:solidFill>
                  </a:endParaRPr>
                </a:p>
              </p:txBody>
            </p:sp>
          </p:grpSp>
        </p:grpSp>
        <p:sp>
          <p:nvSpPr>
            <p:cNvPr id="48138" name="AutoShape 35"/>
            <p:cNvSpPr>
              <a:spLocks noChangeArrowheads="1"/>
            </p:cNvSpPr>
            <p:nvPr/>
          </p:nvSpPr>
          <p:spPr bwMode="auto">
            <a:xfrm>
              <a:off x="2976" y="2688"/>
              <a:ext cx="1392" cy="1104"/>
            </a:xfrm>
            <a:prstGeom prst="wedgeRectCallout">
              <a:avLst>
                <a:gd name="adj1" fmla="val 50057"/>
                <a:gd name="adj2" fmla="val -32157"/>
              </a:avLst>
            </a:prstGeom>
            <a:noFill/>
            <a:ln w="9525">
              <a:solidFill>
                <a:srgbClr val="FF6600"/>
              </a:solidFill>
              <a:prstDash val="sysDot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kumimoji="1" lang="zh-CN" altLang="zh-CN" sz="2400" smtClean="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13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1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133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133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41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41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909320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578" name="Text Box 2"/>
          <p:cNvSpPr txBox="1"/>
          <p:nvPr/>
        </p:nvSpPr>
        <p:spPr>
          <a:xfrm>
            <a:off x="2282825" y="421005"/>
            <a:ext cx="762635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可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逆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则矩阵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经初等行变换可化为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3559" name="Text Box 7"/>
          <p:cNvSpPr txBox="1"/>
          <p:nvPr/>
        </p:nvSpPr>
        <p:spPr>
          <a:xfrm>
            <a:off x="2365692" y="2466975"/>
            <a:ext cx="2794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560" name="Group 8"/>
          <p:cNvGrpSpPr/>
          <p:nvPr/>
        </p:nvGrpSpPr>
        <p:grpSpPr>
          <a:xfrm>
            <a:off x="3803650" y="2876550"/>
            <a:ext cx="2695575" cy="1217613"/>
            <a:chOff x="3552" y="1620"/>
            <a:chExt cx="1698" cy="767"/>
          </a:xfrm>
        </p:grpSpPr>
        <p:pic>
          <p:nvPicPr>
            <p:cNvPr id="28680" name="Picture 9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52" y="1632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681" name="Picture 10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044" y="1620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8682" name="Group 11"/>
            <p:cNvGrpSpPr/>
            <p:nvPr/>
          </p:nvGrpSpPr>
          <p:grpSpPr>
            <a:xfrm>
              <a:off x="3624" y="1668"/>
              <a:ext cx="1519" cy="669"/>
              <a:chOff x="3078" y="1641"/>
              <a:chExt cx="1519" cy="669"/>
            </a:xfrm>
          </p:grpSpPr>
          <p:sp>
            <p:nvSpPr>
              <p:cNvPr id="28683" name="Text Box 12"/>
              <p:cNvSpPr txBox="1"/>
              <p:nvPr/>
            </p:nvSpPr>
            <p:spPr>
              <a:xfrm>
                <a:off x="3182" y="1641"/>
                <a:ext cx="141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2    1   1   0   0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684" name="Text Box 13"/>
              <p:cNvSpPr txBox="1"/>
              <p:nvPr/>
            </p:nvSpPr>
            <p:spPr>
              <a:xfrm>
                <a:off x="3182" y="1857"/>
                <a:ext cx="141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3    0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2   0   1   0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685" name="Text Box 14"/>
              <p:cNvSpPr txBox="1"/>
              <p:nvPr/>
            </p:nvSpPr>
            <p:spPr>
              <a:xfrm>
                <a:off x="3078" y="2073"/>
                <a:ext cx="1512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2    3    0   0   0   1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sp>
        <p:nvSpPr>
          <p:cNvPr id="23567" name="Text Box 15"/>
          <p:cNvSpPr txBox="1"/>
          <p:nvPr/>
        </p:nvSpPr>
        <p:spPr>
          <a:xfrm>
            <a:off x="2822575" y="3314700"/>
            <a:ext cx="1019510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=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grpSp>
        <p:nvGrpSpPr>
          <p:cNvPr id="23568" name="Group 16"/>
          <p:cNvGrpSpPr/>
          <p:nvPr/>
        </p:nvGrpSpPr>
        <p:grpSpPr>
          <a:xfrm>
            <a:off x="7137400" y="2876550"/>
            <a:ext cx="2647950" cy="1217613"/>
            <a:chOff x="3552" y="1620"/>
            <a:chExt cx="1668" cy="767"/>
          </a:xfrm>
        </p:grpSpPr>
        <p:pic>
          <p:nvPicPr>
            <p:cNvPr id="28688" name="Picture 17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52" y="1632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689" name="Picture 18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014" y="1620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8690" name="Group 19"/>
            <p:cNvGrpSpPr/>
            <p:nvPr/>
          </p:nvGrpSpPr>
          <p:grpSpPr>
            <a:xfrm>
              <a:off x="3666" y="1656"/>
              <a:ext cx="1470" cy="669"/>
              <a:chOff x="3120" y="1629"/>
              <a:chExt cx="1470" cy="669"/>
            </a:xfrm>
          </p:grpSpPr>
          <p:sp>
            <p:nvSpPr>
              <p:cNvPr id="28691" name="Text Box 20"/>
              <p:cNvSpPr txBox="1"/>
              <p:nvPr/>
            </p:nvSpPr>
            <p:spPr>
              <a:xfrm>
                <a:off x="3224" y="1629"/>
                <a:ext cx="1366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  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1   1   1   1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692" name="Text Box 21"/>
              <p:cNvSpPr txBox="1"/>
              <p:nvPr/>
            </p:nvSpPr>
            <p:spPr>
              <a:xfrm>
                <a:off x="3224" y="1845"/>
                <a:ext cx="1366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3   0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2   0   1   0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693" name="Text Box 22"/>
              <p:cNvSpPr txBox="1"/>
              <p:nvPr/>
            </p:nvSpPr>
            <p:spPr>
              <a:xfrm>
                <a:off x="3120" y="2061"/>
                <a:ext cx="1463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2   3    0   0   0   1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grpSp>
        <p:nvGrpSpPr>
          <p:cNvPr id="23575" name="Group 23"/>
          <p:cNvGrpSpPr/>
          <p:nvPr/>
        </p:nvGrpSpPr>
        <p:grpSpPr>
          <a:xfrm>
            <a:off x="6518275" y="2947987"/>
            <a:ext cx="603250" cy="923925"/>
            <a:chOff x="3024" y="1701"/>
            <a:chExt cx="380" cy="582"/>
          </a:xfrm>
        </p:grpSpPr>
        <p:sp>
          <p:nvSpPr>
            <p:cNvPr id="28695" name="Text Box 24"/>
            <p:cNvSpPr txBox="1"/>
            <p:nvPr/>
          </p:nvSpPr>
          <p:spPr>
            <a:xfrm>
              <a:off x="3084" y="1701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696" name="Text Box 25"/>
            <p:cNvSpPr txBox="1"/>
            <p:nvPr/>
          </p:nvSpPr>
          <p:spPr>
            <a:xfrm>
              <a:off x="3024" y="1704"/>
              <a:ext cx="380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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697" name="Text Box 26"/>
            <p:cNvSpPr txBox="1"/>
            <p:nvPr/>
          </p:nvSpPr>
          <p:spPr>
            <a:xfrm>
              <a:off x="3024" y="2016"/>
              <a:ext cx="380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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3579" name="Group 27"/>
          <p:cNvGrpSpPr/>
          <p:nvPr/>
        </p:nvGrpSpPr>
        <p:grpSpPr>
          <a:xfrm>
            <a:off x="3794125" y="4114800"/>
            <a:ext cx="2819400" cy="1198563"/>
            <a:chOff x="1200" y="2448"/>
            <a:chExt cx="1776" cy="755"/>
          </a:xfrm>
        </p:grpSpPr>
        <p:grpSp>
          <p:nvGrpSpPr>
            <p:cNvPr id="28699" name="Group 28"/>
            <p:cNvGrpSpPr/>
            <p:nvPr/>
          </p:nvGrpSpPr>
          <p:grpSpPr>
            <a:xfrm>
              <a:off x="1298" y="2496"/>
              <a:ext cx="1587" cy="669"/>
              <a:chOff x="1586" y="2448"/>
              <a:chExt cx="1587" cy="669"/>
            </a:xfrm>
          </p:grpSpPr>
          <p:sp>
            <p:nvSpPr>
              <p:cNvPr id="28700" name="Text Box 29"/>
              <p:cNvSpPr txBox="1"/>
              <p:nvPr/>
            </p:nvSpPr>
            <p:spPr>
              <a:xfrm>
                <a:off x="1586" y="2448"/>
                <a:ext cx="1560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   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1    1    1    1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01" name="Text Box 30"/>
              <p:cNvSpPr txBox="1"/>
              <p:nvPr/>
            </p:nvSpPr>
            <p:spPr>
              <a:xfrm>
                <a:off x="1586" y="2664"/>
                <a:ext cx="1587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3    1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02" name="Text Box 31"/>
              <p:cNvSpPr txBox="1"/>
              <p:nvPr/>
            </p:nvSpPr>
            <p:spPr>
              <a:xfrm>
                <a:off x="1586" y="2880"/>
                <a:ext cx="1560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0    5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2    2    2    3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  <p:pic>
          <p:nvPicPr>
            <p:cNvPr id="28703" name="Picture 32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00" y="2448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704" name="Picture 33"/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770" y="2448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</p:grpSp>
      <p:grpSp>
        <p:nvGrpSpPr>
          <p:cNvPr id="23586" name="Group 34"/>
          <p:cNvGrpSpPr/>
          <p:nvPr/>
        </p:nvGrpSpPr>
        <p:grpSpPr>
          <a:xfrm>
            <a:off x="2994025" y="4210050"/>
            <a:ext cx="755650" cy="923925"/>
            <a:chOff x="720" y="2466"/>
            <a:chExt cx="476" cy="582"/>
          </a:xfrm>
        </p:grpSpPr>
        <p:sp>
          <p:nvSpPr>
            <p:cNvPr id="28706" name="Text Box 35"/>
            <p:cNvSpPr txBox="1"/>
            <p:nvPr/>
          </p:nvSpPr>
          <p:spPr>
            <a:xfrm>
              <a:off x="798" y="2466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707" name="Text Box 36"/>
            <p:cNvSpPr txBox="1"/>
            <p:nvPr/>
          </p:nvSpPr>
          <p:spPr>
            <a:xfrm>
              <a:off x="720" y="2484"/>
              <a:ext cx="476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3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708" name="Text Box 37"/>
            <p:cNvSpPr txBox="1"/>
            <p:nvPr/>
          </p:nvSpPr>
          <p:spPr>
            <a:xfrm>
              <a:off x="720" y="2796"/>
              <a:ext cx="476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2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3590" name="Group 38"/>
          <p:cNvGrpSpPr/>
          <p:nvPr/>
        </p:nvGrpSpPr>
        <p:grpSpPr>
          <a:xfrm>
            <a:off x="7223125" y="4114800"/>
            <a:ext cx="2752725" cy="1198563"/>
            <a:chOff x="3360" y="2448"/>
            <a:chExt cx="1734" cy="755"/>
          </a:xfrm>
        </p:grpSpPr>
        <p:pic>
          <p:nvPicPr>
            <p:cNvPr id="28710" name="Picture 39"/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360" y="2448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711" name="Picture 40"/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4918" y="2448"/>
              <a:ext cx="17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8712" name="Group 41"/>
            <p:cNvGrpSpPr/>
            <p:nvPr/>
          </p:nvGrpSpPr>
          <p:grpSpPr>
            <a:xfrm>
              <a:off x="3458" y="2478"/>
              <a:ext cx="1587" cy="669"/>
              <a:chOff x="1490" y="2430"/>
              <a:chExt cx="1587" cy="669"/>
            </a:xfrm>
          </p:grpSpPr>
          <p:sp>
            <p:nvSpPr>
              <p:cNvPr id="28713" name="Text Box 42"/>
              <p:cNvSpPr txBox="1"/>
              <p:nvPr/>
            </p:nvSpPr>
            <p:spPr>
              <a:xfrm>
                <a:off x="1490" y="2430"/>
                <a:ext cx="1560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   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1    1    1    1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14" name="Text Box 43"/>
              <p:cNvSpPr txBox="1"/>
              <p:nvPr/>
            </p:nvSpPr>
            <p:spPr>
              <a:xfrm>
                <a:off x="1490" y="2646"/>
                <a:ext cx="1587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1    0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4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15" name="Text Box 44"/>
              <p:cNvSpPr txBox="1"/>
              <p:nvPr/>
            </p:nvSpPr>
            <p:spPr>
              <a:xfrm>
                <a:off x="1490" y="2862"/>
                <a:ext cx="1560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0    5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2    2    2    3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grpSp>
        <p:nvGrpSpPr>
          <p:cNvPr id="23597" name="Group 45"/>
          <p:cNvGrpSpPr/>
          <p:nvPr/>
        </p:nvGrpSpPr>
        <p:grpSpPr>
          <a:xfrm>
            <a:off x="6613525" y="4200525"/>
            <a:ext cx="603250" cy="923925"/>
            <a:chOff x="3024" y="2490"/>
            <a:chExt cx="380" cy="582"/>
          </a:xfrm>
        </p:grpSpPr>
        <p:sp>
          <p:nvSpPr>
            <p:cNvPr id="28717" name="Text Box 46"/>
            <p:cNvSpPr txBox="1"/>
            <p:nvPr/>
          </p:nvSpPr>
          <p:spPr>
            <a:xfrm>
              <a:off x="3078" y="2490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718" name="Text Box 47"/>
            <p:cNvSpPr txBox="1"/>
            <p:nvPr/>
          </p:nvSpPr>
          <p:spPr>
            <a:xfrm>
              <a:off x="3024" y="2508"/>
              <a:ext cx="338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2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28719" name="Text Box 48"/>
            <p:cNvSpPr txBox="1"/>
            <p:nvPr/>
          </p:nvSpPr>
          <p:spPr>
            <a:xfrm>
              <a:off x="3024" y="2796"/>
              <a:ext cx="380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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3601" name="Group 49"/>
          <p:cNvGrpSpPr/>
          <p:nvPr/>
        </p:nvGrpSpPr>
        <p:grpSpPr>
          <a:xfrm>
            <a:off x="3794125" y="5334000"/>
            <a:ext cx="3108325" cy="1198563"/>
            <a:chOff x="1200" y="3216"/>
            <a:chExt cx="1958" cy="755"/>
          </a:xfrm>
        </p:grpSpPr>
        <p:pic>
          <p:nvPicPr>
            <p:cNvPr id="28721" name="Picture 50"/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200" y="321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722" name="Picture 51"/>
            <p:cNvPicPr>
              <a:picLocks noChangeAspect="1"/>
            </p:cNvPicPr>
            <p:nvPr/>
          </p:nvPicPr>
          <p:blipFill>
            <a:blip r:embed="rId1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2952" y="321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8723" name="Group 52"/>
            <p:cNvGrpSpPr/>
            <p:nvPr/>
          </p:nvGrpSpPr>
          <p:grpSpPr>
            <a:xfrm>
              <a:off x="1304" y="3246"/>
              <a:ext cx="1781" cy="669"/>
              <a:chOff x="1592" y="2430"/>
              <a:chExt cx="1781" cy="669"/>
            </a:xfrm>
          </p:grpSpPr>
          <p:sp>
            <p:nvSpPr>
              <p:cNvPr id="28724" name="Text Box 53"/>
              <p:cNvSpPr txBox="1"/>
              <p:nvPr/>
            </p:nvSpPr>
            <p:spPr>
              <a:xfrm>
                <a:off x="1592" y="2430"/>
                <a:ext cx="170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   1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1     1     1     1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25" name="Text Box 54"/>
              <p:cNvSpPr txBox="1"/>
              <p:nvPr/>
            </p:nvSpPr>
            <p:spPr>
              <a:xfrm>
                <a:off x="1592" y="2646"/>
                <a:ext cx="1733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1    0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4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26" name="Text Box 55"/>
              <p:cNvSpPr txBox="1"/>
              <p:nvPr/>
            </p:nvSpPr>
            <p:spPr>
              <a:xfrm>
                <a:off x="1592" y="2862"/>
                <a:ext cx="1781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0    0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18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8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12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grpSp>
        <p:nvGrpSpPr>
          <p:cNvPr id="23608" name="Group 56"/>
          <p:cNvGrpSpPr/>
          <p:nvPr/>
        </p:nvGrpSpPr>
        <p:grpSpPr>
          <a:xfrm>
            <a:off x="3032125" y="5419725"/>
            <a:ext cx="755650" cy="923925"/>
            <a:chOff x="720" y="3270"/>
            <a:chExt cx="476" cy="582"/>
          </a:xfrm>
        </p:grpSpPr>
        <p:sp>
          <p:nvSpPr>
            <p:cNvPr id="28728" name="Text Box 57"/>
            <p:cNvSpPr txBox="1"/>
            <p:nvPr/>
          </p:nvSpPr>
          <p:spPr>
            <a:xfrm>
              <a:off x="816" y="3270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729" name="Text Box 58"/>
            <p:cNvSpPr txBox="1"/>
            <p:nvPr/>
          </p:nvSpPr>
          <p:spPr>
            <a:xfrm>
              <a:off x="720" y="3306"/>
              <a:ext cx="476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5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3611" name="Group 59"/>
          <p:cNvGrpSpPr/>
          <p:nvPr/>
        </p:nvGrpSpPr>
        <p:grpSpPr>
          <a:xfrm>
            <a:off x="7832726" y="5334000"/>
            <a:ext cx="2532063" cy="1198563"/>
            <a:chOff x="3840" y="3216"/>
            <a:chExt cx="1595" cy="755"/>
          </a:xfrm>
        </p:grpSpPr>
        <p:pic>
          <p:nvPicPr>
            <p:cNvPr id="28731" name="Picture 60"/>
            <p:cNvPicPr>
              <a:picLocks noChangeAspect="1"/>
            </p:cNvPicPr>
            <p:nvPr/>
          </p:nvPicPr>
          <p:blipFill>
            <a:blip r:embed="rId1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840" y="321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8732" name="Picture 61"/>
            <p:cNvPicPr>
              <a:picLocks noChangeAspect="1"/>
            </p:cNvPicPr>
            <p:nvPr/>
          </p:nvPicPr>
          <p:blipFill>
            <a:blip r:embed="rId1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116" y="321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8733" name="Group 62"/>
            <p:cNvGrpSpPr/>
            <p:nvPr/>
          </p:nvGrpSpPr>
          <p:grpSpPr>
            <a:xfrm>
              <a:off x="3932" y="3246"/>
              <a:ext cx="1503" cy="673"/>
              <a:chOff x="1628" y="2430"/>
              <a:chExt cx="1503" cy="673"/>
            </a:xfrm>
          </p:grpSpPr>
          <p:sp>
            <p:nvSpPr>
              <p:cNvPr id="28734" name="Text Box 63"/>
              <p:cNvSpPr txBox="1"/>
              <p:nvPr/>
            </p:nvSpPr>
            <p:spPr>
              <a:xfrm>
                <a:off x="1628" y="2430"/>
                <a:ext cx="1318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1   1   1   1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35" name="Text Box 64"/>
              <p:cNvSpPr txBox="1"/>
              <p:nvPr/>
            </p:nvSpPr>
            <p:spPr>
              <a:xfrm>
                <a:off x="1628" y="2650"/>
                <a:ext cx="1503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0  1    0   4   2   3  .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8736" name="Text Box 65"/>
              <p:cNvSpPr txBox="1"/>
              <p:nvPr/>
            </p:nvSpPr>
            <p:spPr>
              <a:xfrm>
                <a:off x="1628" y="2866"/>
                <a:ext cx="1309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0  0    1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9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4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6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</p:grpSp>
      </p:grpSp>
      <p:grpSp>
        <p:nvGrpSpPr>
          <p:cNvPr id="23618" name="Group 66"/>
          <p:cNvGrpSpPr/>
          <p:nvPr/>
        </p:nvGrpSpPr>
        <p:grpSpPr>
          <a:xfrm>
            <a:off x="6932613" y="5391150"/>
            <a:ext cx="908050" cy="923925"/>
            <a:chOff x="3237" y="3228"/>
            <a:chExt cx="572" cy="582"/>
          </a:xfrm>
        </p:grpSpPr>
        <p:sp>
          <p:nvSpPr>
            <p:cNvPr id="28738" name="Text Box 67"/>
            <p:cNvSpPr txBox="1"/>
            <p:nvPr/>
          </p:nvSpPr>
          <p:spPr>
            <a:xfrm>
              <a:off x="3346" y="3228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8739" name="Text Box 68"/>
            <p:cNvSpPr txBox="1"/>
            <p:nvPr/>
          </p:nvSpPr>
          <p:spPr>
            <a:xfrm>
              <a:off x="3237" y="3252"/>
              <a:ext cx="572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(1)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28740" name="Text Box 69"/>
            <p:cNvSpPr txBox="1"/>
            <p:nvPr/>
          </p:nvSpPr>
          <p:spPr>
            <a:xfrm>
              <a:off x="3237" y="3564"/>
              <a:ext cx="572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(2)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sp>
        <p:nvSpPr>
          <p:cNvPr id="23622" name="Rectangle 70"/>
          <p:cNvSpPr/>
          <p:nvPr/>
        </p:nvSpPr>
        <p:spPr>
          <a:xfrm>
            <a:off x="2851150" y="2476500"/>
            <a:ext cx="5588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88695" y="1152525"/>
            <a:ext cx="5481955" cy="1207770"/>
            <a:chOff x="988695" y="1152525"/>
            <a:chExt cx="5481955" cy="1207770"/>
          </a:xfrm>
        </p:grpSpPr>
        <p:grpSp>
          <p:nvGrpSpPr>
            <p:cNvPr id="6" name="组合 5"/>
            <p:cNvGrpSpPr/>
            <p:nvPr/>
          </p:nvGrpSpPr>
          <p:grpSpPr>
            <a:xfrm>
              <a:off x="988695" y="1152525"/>
              <a:ext cx="5481955" cy="1207770"/>
              <a:chOff x="1557" y="1815"/>
              <a:chExt cx="8633" cy="1902"/>
            </a:xfrm>
          </p:grpSpPr>
          <p:pic>
            <p:nvPicPr>
              <p:cNvPr id="21" name="图片 20" descr="例题_01"/>
              <p:cNvPicPr>
                <a:picLocks noChangeAspect="1"/>
              </p:cNvPicPr>
              <p:nvPr/>
            </p:nvPicPr>
            <p:blipFill>
              <a:blip r:embed="rId15"/>
              <a:srcRect l="8781" t="26685" r="79068" b="60806"/>
              <a:stretch>
                <a:fillRect/>
              </a:stretch>
            </p:blipFill>
            <p:spPr>
              <a:xfrm>
                <a:off x="1557" y="2049"/>
                <a:ext cx="2333" cy="1351"/>
              </a:xfrm>
              <a:prstGeom prst="rect">
                <a:avLst/>
              </a:prstGeom>
            </p:spPr>
          </p:pic>
          <p:grpSp>
            <p:nvGrpSpPr>
              <p:cNvPr id="23556" name="Group 4"/>
              <p:cNvGrpSpPr/>
              <p:nvPr/>
            </p:nvGrpSpPr>
            <p:grpSpPr>
              <a:xfrm>
                <a:off x="4520" y="1815"/>
                <a:ext cx="5670" cy="1902"/>
                <a:chOff x="612" y="1439"/>
                <a:chExt cx="2268" cy="761"/>
              </a:xfrm>
            </p:grpSpPr>
            <p:sp>
              <p:nvSpPr>
                <p:cNvPr id="28676" name="Text Box 5"/>
                <p:cNvSpPr txBox="1"/>
                <p:nvPr/>
              </p:nvSpPr>
              <p:spPr>
                <a:xfrm>
                  <a:off x="612" y="1680"/>
                  <a:ext cx="2268" cy="233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设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                         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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求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A</a:t>
                  </a:r>
                  <a:r>
                    <a:rPr lang="en-US" altLang="zh-CN" sz="2400" baseline="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</a:t>
                  </a:r>
                  <a:r>
                    <a:rPr lang="en-US" altLang="zh-CN" sz="2400" baseline="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1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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endParaRPr>
                </a:p>
              </p:txBody>
            </p:sp>
            <p:pic>
              <p:nvPicPr>
                <p:cNvPr id="28677" name="Picture 6"/>
                <p:cNvPicPr>
                  <a:picLocks noChangeAspect="1"/>
                </p:cNvPicPr>
                <p:nvPr/>
              </p:nvPicPr>
              <p:blipFill rotWithShape="1">
                <a:blip r:embed="rId16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</a:blip>
                <a:srcRect l="23158"/>
                <a:stretch>
                  <a:fillRect/>
                </a:stretch>
              </p:blipFill>
              <p:spPr>
                <a:xfrm>
                  <a:off x="1074" y="1439"/>
                  <a:ext cx="1096" cy="76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</p:pic>
          </p:grpSp>
        </p:grpSp>
        <p:sp>
          <p:nvSpPr>
            <p:cNvPr id="2" name="Text Box 255"/>
            <p:cNvSpPr txBox="1"/>
            <p:nvPr/>
          </p:nvSpPr>
          <p:spPr>
            <a:xfrm>
              <a:off x="3124941" y="1545056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35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3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3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3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3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3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3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3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3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3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9" grpId="0" build="p"/>
      <p:bldP spid="23567" grpId="0" build="p"/>
      <p:bldP spid="23622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909320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9702" name="Group 7"/>
          <p:cNvGrpSpPr/>
          <p:nvPr/>
        </p:nvGrpSpPr>
        <p:grpSpPr>
          <a:xfrm>
            <a:off x="6937376" y="2943701"/>
            <a:ext cx="2400300" cy="1198563"/>
            <a:chOff x="3764" y="1686"/>
            <a:chExt cx="1512" cy="755"/>
          </a:xfrm>
        </p:grpSpPr>
        <p:pic>
          <p:nvPicPr>
            <p:cNvPr id="29703" name="Picture 8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764" y="168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9704" name="Picture 9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070" y="1686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9705" name="Group 10"/>
            <p:cNvGrpSpPr/>
            <p:nvPr/>
          </p:nvGrpSpPr>
          <p:grpSpPr>
            <a:xfrm>
              <a:off x="3868" y="1716"/>
              <a:ext cx="1318" cy="673"/>
              <a:chOff x="1640" y="2430"/>
              <a:chExt cx="1318" cy="673"/>
            </a:xfrm>
          </p:grpSpPr>
          <p:sp>
            <p:nvSpPr>
              <p:cNvPr id="29706" name="Text Box 11"/>
              <p:cNvSpPr txBox="1"/>
              <p:nvPr/>
            </p:nvSpPr>
            <p:spPr>
              <a:xfrm>
                <a:off x="1640" y="2430"/>
                <a:ext cx="1318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1   1   1   1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9707" name="Text Box 12"/>
              <p:cNvSpPr txBox="1"/>
              <p:nvPr/>
            </p:nvSpPr>
            <p:spPr>
              <a:xfrm>
                <a:off x="1640" y="2650"/>
                <a:ext cx="1309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0  1    0   4   2   3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9708" name="Text Box 13"/>
              <p:cNvSpPr txBox="1"/>
              <p:nvPr/>
            </p:nvSpPr>
            <p:spPr>
              <a:xfrm>
                <a:off x="1640" y="2866"/>
                <a:ext cx="1309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0  0    1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9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4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6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endParaRPr>
              </a:p>
            </p:txBody>
          </p:sp>
        </p:grpSp>
      </p:grpSp>
      <p:grpSp>
        <p:nvGrpSpPr>
          <p:cNvPr id="30" name="组合 29"/>
          <p:cNvGrpSpPr/>
          <p:nvPr/>
        </p:nvGrpSpPr>
        <p:grpSpPr>
          <a:xfrm>
            <a:off x="6512243" y="3008948"/>
            <a:ext cx="412115" cy="923290"/>
            <a:chOff x="7086600" y="2876550"/>
            <a:chExt cx="412115" cy="923290"/>
          </a:xfrm>
        </p:grpSpPr>
        <p:sp>
          <p:nvSpPr>
            <p:cNvPr id="29709" name="Text Box 14"/>
            <p:cNvSpPr txBox="1"/>
            <p:nvPr/>
          </p:nvSpPr>
          <p:spPr>
            <a:xfrm>
              <a:off x="7086600" y="2876550"/>
              <a:ext cx="412115" cy="92329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9710" name="Rectangle 15"/>
            <p:cNvSpPr/>
            <p:nvPr/>
          </p:nvSpPr>
          <p:spPr>
            <a:xfrm>
              <a:off x="7273607" y="3041650"/>
              <a:ext cx="118745" cy="36893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4600" name="Group 24"/>
          <p:cNvGrpSpPr/>
          <p:nvPr/>
        </p:nvGrpSpPr>
        <p:grpSpPr>
          <a:xfrm>
            <a:off x="3200400" y="4157424"/>
            <a:ext cx="619125" cy="923925"/>
            <a:chOff x="769" y="2539"/>
            <a:chExt cx="390" cy="582"/>
          </a:xfrm>
        </p:grpSpPr>
        <p:sp>
          <p:nvSpPr>
            <p:cNvPr id="29720" name="Text Box 25"/>
            <p:cNvSpPr txBox="1"/>
            <p:nvPr/>
          </p:nvSpPr>
          <p:spPr>
            <a:xfrm>
              <a:off x="828" y="2539"/>
              <a:ext cx="260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9721" name="Text Box 26"/>
            <p:cNvSpPr txBox="1"/>
            <p:nvPr/>
          </p:nvSpPr>
          <p:spPr>
            <a:xfrm>
              <a:off x="769" y="2562"/>
              <a:ext cx="380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  <p:sp>
          <p:nvSpPr>
            <p:cNvPr id="29722" name="Text Box 27"/>
            <p:cNvSpPr txBox="1"/>
            <p:nvPr/>
          </p:nvSpPr>
          <p:spPr>
            <a:xfrm>
              <a:off x="769" y="2844"/>
              <a:ext cx="390" cy="23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+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3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24604" name="Group 28"/>
          <p:cNvGrpSpPr/>
          <p:nvPr/>
        </p:nvGrpSpPr>
        <p:grpSpPr>
          <a:xfrm>
            <a:off x="3822701" y="4078288"/>
            <a:ext cx="2486025" cy="1198562"/>
            <a:chOff x="1200" y="2461"/>
            <a:chExt cx="1566" cy="755"/>
          </a:xfrm>
        </p:grpSpPr>
        <p:grpSp>
          <p:nvGrpSpPr>
            <p:cNvPr id="29724" name="Group 29"/>
            <p:cNvGrpSpPr/>
            <p:nvPr/>
          </p:nvGrpSpPr>
          <p:grpSpPr>
            <a:xfrm>
              <a:off x="1200" y="2461"/>
              <a:ext cx="1470" cy="755"/>
              <a:chOff x="3764" y="1686"/>
              <a:chExt cx="1470" cy="755"/>
            </a:xfrm>
          </p:grpSpPr>
          <p:pic>
            <p:nvPicPr>
              <p:cNvPr id="29725" name="Picture 30"/>
              <p:cNvPicPr>
                <a:picLocks noChangeAspect="1"/>
              </p:cNvPicPr>
              <p:nvPr/>
            </p:nvPicPr>
            <p:blipFill>
              <a:blip r:embed="rId5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3764" y="1686"/>
                <a:ext cx="206" cy="755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pic>
            <p:nvPicPr>
              <p:cNvPr id="29726" name="Picture 31"/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000000"/>
                  </a:clrFrom>
                  <a:clrTo>
                    <a:srgbClr val="000000">
                      <a:alpha val="0"/>
                    </a:srgbClr>
                  </a:clrTo>
                </a:clrChange>
              </a:blip>
              <a:stretch>
                <a:fillRect/>
              </a:stretch>
            </p:blipFill>
            <p:spPr>
              <a:xfrm>
                <a:off x="5028" y="1686"/>
                <a:ext cx="206" cy="755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grpSp>
            <p:nvGrpSpPr>
              <p:cNvPr id="29727" name="Group 32"/>
              <p:cNvGrpSpPr/>
              <p:nvPr/>
            </p:nvGrpSpPr>
            <p:grpSpPr>
              <a:xfrm>
                <a:off x="3880" y="1726"/>
                <a:ext cx="1316" cy="669"/>
                <a:chOff x="1652" y="2440"/>
                <a:chExt cx="1316" cy="669"/>
              </a:xfrm>
            </p:grpSpPr>
            <p:sp>
              <p:nvSpPr>
                <p:cNvPr id="29728" name="Text Box 33"/>
                <p:cNvSpPr txBox="1"/>
                <p:nvPr/>
              </p:nvSpPr>
              <p:spPr>
                <a:xfrm>
                  <a:off x="1652" y="2440"/>
                  <a:ext cx="1248" cy="256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pPr>
                    <a:lnSpc>
                      <a:spcPct val="1100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1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0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  0   6   3   4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endParaRPr>
                </a:p>
              </p:txBody>
            </p:sp>
            <p:sp>
              <p:nvSpPr>
                <p:cNvPr id="29729" name="Text Box 34"/>
                <p:cNvSpPr txBox="1"/>
                <p:nvPr/>
              </p:nvSpPr>
              <p:spPr>
                <a:xfrm>
                  <a:off x="1652" y="2656"/>
                  <a:ext cx="1248" cy="256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pPr>
                    <a:lnSpc>
                      <a:spcPct val="1100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0  1   0   4   2   3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endParaRPr>
                </a:p>
              </p:txBody>
            </p:sp>
            <p:sp>
              <p:nvSpPr>
                <p:cNvPr id="29730" name="Text Box 35"/>
                <p:cNvSpPr txBox="1"/>
                <p:nvPr/>
              </p:nvSpPr>
              <p:spPr>
                <a:xfrm>
                  <a:off x="1652" y="2872"/>
                  <a:ext cx="1316" cy="237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square" lIns="0" tIns="0" rIns="0" bIns="0" anchor="t" anchorCtr="0">
                  <a:spAutoFit/>
                </a:bodyPr>
                <a:lstStyle/>
                <a:p>
                  <a:pPr>
                    <a:lnSpc>
                      <a:spcPct val="110000"/>
                    </a:lnSpc>
                  </a:pP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0  0   1 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9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4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6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endParaRPr>
                </a:p>
              </p:txBody>
            </p:sp>
          </p:grpSp>
        </p:grpSp>
        <p:sp>
          <p:nvSpPr>
            <p:cNvPr id="29731" name="Rectangle 36"/>
            <p:cNvSpPr/>
            <p:nvPr/>
          </p:nvSpPr>
          <p:spPr>
            <a:xfrm>
              <a:off x="2670" y="2686"/>
              <a:ext cx="96" cy="2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 anchor="t" anchorCtr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 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24613" name="Group 37"/>
          <p:cNvGrpSpPr/>
          <p:nvPr/>
        </p:nvGrpSpPr>
        <p:grpSpPr>
          <a:xfrm>
            <a:off x="2487631" y="5210175"/>
            <a:ext cx="2738438" cy="1279525"/>
            <a:chOff x="822" y="3210"/>
            <a:chExt cx="1725" cy="806"/>
          </a:xfrm>
        </p:grpSpPr>
        <p:pic>
          <p:nvPicPr>
            <p:cNvPr id="29733" name="Picture 38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 l="12357" r="74989"/>
            <a:stretch>
              <a:fillRect/>
            </a:stretch>
          </p:blipFill>
          <p:spPr>
            <a:xfrm>
              <a:off x="1656" y="3210"/>
              <a:ext cx="891" cy="806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9734" name="Text Box 39"/>
            <p:cNvSpPr txBox="1"/>
            <p:nvPr/>
          </p:nvSpPr>
          <p:spPr>
            <a:xfrm>
              <a:off x="822" y="3503"/>
              <a:ext cx="960" cy="21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 anchor="t" anchorCtr="0">
              <a:spAutoFit/>
            </a:bodyPr>
            <a:lstStyle/>
            <a:p>
              <a:r>
                <a:rPr lang="zh-CN" altLang="en-US" sz="2200" dirty="0">
                  <a:solidFill>
                    <a:srgbClr val="6600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所以  </a:t>
              </a:r>
              <a:r>
                <a:rPr lang="en-US" altLang="zh-CN" sz="22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A</a:t>
              </a:r>
              <a:r>
                <a:rPr lang="en-US" altLang="zh-CN" sz="2200" baseline="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200" baseline="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1</a:t>
              </a:r>
              <a:r>
                <a:rPr lang="en-US" altLang="zh-CN" sz="22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r>
                <a:rPr lang="en-US" altLang="zh-CN" sz="2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rPr>
                <a:t> </a:t>
              </a:r>
              <a:endPara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88695" y="1152525"/>
            <a:ext cx="5481955" cy="1207770"/>
            <a:chOff x="988695" y="1152525"/>
            <a:chExt cx="5481955" cy="1207770"/>
          </a:xfrm>
        </p:grpSpPr>
        <p:grpSp>
          <p:nvGrpSpPr>
            <p:cNvPr id="12" name="组合 11"/>
            <p:cNvGrpSpPr/>
            <p:nvPr/>
          </p:nvGrpSpPr>
          <p:grpSpPr>
            <a:xfrm>
              <a:off x="988695" y="1152525"/>
              <a:ext cx="5481955" cy="1207770"/>
              <a:chOff x="1557" y="1815"/>
              <a:chExt cx="8633" cy="1902"/>
            </a:xfrm>
          </p:grpSpPr>
          <p:pic>
            <p:nvPicPr>
              <p:cNvPr id="14" name="图片 13" descr="例题_01"/>
              <p:cNvPicPr>
                <a:picLocks noChangeAspect="1"/>
              </p:cNvPicPr>
              <p:nvPr/>
            </p:nvPicPr>
            <p:blipFill>
              <a:blip r:embed="rId8"/>
              <a:srcRect l="8781" t="26685" r="79068" b="60806"/>
              <a:stretch>
                <a:fillRect/>
              </a:stretch>
            </p:blipFill>
            <p:spPr>
              <a:xfrm>
                <a:off x="1557" y="2049"/>
                <a:ext cx="2333" cy="1351"/>
              </a:xfrm>
              <a:prstGeom prst="rect">
                <a:avLst/>
              </a:prstGeom>
            </p:spPr>
          </p:pic>
          <p:grpSp>
            <p:nvGrpSpPr>
              <p:cNvPr id="15" name="Group 4"/>
              <p:cNvGrpSpPr/>
              <p:nvPr/>
            </p:nvGrpSpPr>
            <p:grpSpPr>
              <a:xfrm>
                <a:off x="4520" y="1815"/>
                <a:ext cx="5670" cy="1902"/>
                <a:chOff x="612" y="1439"/>
                <a:chExt cx="2268" cy="761"/>
              </a:xfrm>
            </p:grpSpPr>
            <p:sp>
              <p:nvSpPr>
                <p:cNvPr id="16" name="Text Box 5"/>
                <p:cNvSpPr txBox="1"/>
                <p:nvPr/>
              </p:nvSpPr>
              <p:spPr>
                <a:xfrm>
                  <a:off x="612" y="1680"/>
                  <a:ext cx="2268" cy="233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设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                         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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求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A</a:t>
                  </a:r>
                  <a:r>
                    <a:rPr lang="en-US" altLang="zh-CN" sz="2400" baseline="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</a:t>
                  </a:r>
                  <a:r>
                    <a:rPr lang="en-US" altLang="zh-CN" sz="2400" baseline="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1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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endParaRPr>
                </a:p>
              </p:txBody>
            </p:sp>
            <p:pic>
              <p:nvPicPr>
                <p:cNvPr id="17" name="Picture 6"/>
                <p:cNvPicPr>
                  <a:picLocks noChangeAspect="1"/>
                </p:cNvPicPr>
                <p:nvPr/>
              </p:nvPicPr>
              <p:blipFill rotWithShape="1">
                <a:blip r:embed="rId9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</a:blip>
                <a:srcRect l="23158"/>
                <a:stretch>
                  <a:fillRect/>
                </a:stretch>
              </p:blipFill>
              <p:spPr>
                <a:xfrm>
                  <a:off x="1074" y="1439"/>
                  <a:ext cx="1096" cy="76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</p:pic>
          </p:grpSp>
        </p:grpSp>
        <p:sp>
          <p:nvSpPr>
            <p:cNvPr id="13" name="Text Box 255"/>
            <p:cNvSpPr txBox="1"/>
            <p:nvPr/>
          </p:nvSpPr>
          <p:spPr>
            <a:xfrm>
              <a:off x="3124941" y="1545056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sp>
        <p:nvSpPr>
          <p:cNvPr id="18" name="Text Box 2"/>
          <p:cNvSpPr txBox="1"/>
          <p:nvPr/>
        </p:nvSpPr>
        <p:spPr>
          <a:xfrm>
            <a:off x="2282825" y="421005"/>
            <a:ext cx="7626350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可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逆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则矩阵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经初等行变换可化为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9" name="Text Box 7"/>
          <p:cNvSpPr txBox="1"/>
          <p:nvPr/>
        </p:nvSpPr>
        <p:spPr>
          <a:xfrm>
            <a:off x="2365692" y="2466975"/>
            <a:ext cx="2794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0" name="Group 8"/>
          <p:cNvGrpSpPr/>
          <p:nvPr/>
        </p:nvGrpSpPr>
        <p:grpSpPr>
          <a:xfrm>
            <a:off x="3803650" y="2876550"/>
            <a:ext cx="2695575" cy="1217613"/>
            <a:chOff x="3552" y="1620"/>
            <a:chExt cx="1698" cy="767"/>
          </a:xfrm>
        </p:grpSpPr>
        <p:pic>
          <p:nvPicPr>
            <p:cNvPr id="22" name="Picture 9"/>
            <p:cNvPicPr>
              <a:picLocks noChangeAspect="1"/>
            </p:cNvPicPr>
            <p:nvPr/>
          </p:nvPicPr>
          <p:blipFill>
            <a:blip r:embed="rId10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552" y="1632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3" name="Picture 10"/>
            <p:cNvPicPr>
              <a:picLocks noChangeAspect="1"/>
            </p:cNvPicPr>
            <p:nvPr/>
          </p:nvPicPr>
          <p:blipFill>
            <a:blip r:embed="rId11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044" y="1620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4" name="Group 11"/>
            <p:cNvGrpSpPr/>
            <p:nvPr/>
          </p:nvGrpSpPr>
          <p:grpSpPr>
            <a:xfrm>
              <a:off x="3624" y="1668"/>
              <a:ext cx="1519" cy="669"/>
              <a:chOff x="3078" y="1641"/>
              <a:chExt cx="1519" cy="669"/>
            </a:xfrm>
          </p:grpSpPr>
          <p:sp>
            <p:nvSpPr>
              <p:cNvPr id="25" name="Text Box 12"/>
              <p:cNvSpPr txBox="1"/>
              <p:nvPr/>
            </p:nvSpPr>
            <p:spPr>
              <a:xfrm>
                <a:off x="3182" y="1641"/>
                <a:ext cx="141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2    1   1   0   0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6" name="Text Box 13"/>
              <p:cNvSpPr txBox="1"/>
              <p:nvPr/>
            </p:nvSpPr>
            <p:spPr>
              <a:xfrm>
                <a:off x="3182" y="1857"/>
                <a:ext cx="141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3    0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2   0   1   0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27" name="Text Box 14"/>
              <p:cNvSpPr txBox="1"/>
              <p:nvPr/>
            </p:nvSpPr>
            <p:spPr>
              <a:xfrm>
                <a:off x="3078" y="2073"/>
                <a:ext cx="1512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 anchor="t" anchorCtr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2    3    0   0   0   1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sp>
        <p:nvSpPr>
          <p:cNvPr id="28" name="Text Box 15"/>
          <p:cNvSpPr txBox="1"/>
          <p:nvPr/>
        </p:nvSpPr>
        <p:spPr>
          <a:xfrm>
            <a:off x="2822575" y="3314700"/>
            <a:ext cx="1019510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=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29" name="Rectangle 70"/>
          <p:cNvSpPr/>
          <p:nvPr/>
        </p:nvSpPr>
        <p:spPr>
          <a:xfrm>
            <a:off x="2851150" y="2476500"/>
            <a:ext cx="5588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4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4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2"/>
          <p:cNvSpPr>
            <a:spLocks noChangeArrowheads="1"/>
          </p:cNvSpPr>
          <p:nvPr/>
        </p:nvSpPr>
        <p:spPr bwMode="auto">
          <a:xfrm>
            <a:off x="4038600" y="2895600"/>
            <a:ext cx="3733800" cy="2590800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graphicFrame>
        <p:nvGraphicFramePr>
          <p:cNvPr id="49155" name="Object 3"/>
          <p:cNvGraphicFramePr>
            <a:graphicFrameLocks noChangeAspect="1"/>
          </p:cNvGraphicFramePr>
          <p:nvPr/>
        </p:nvGraphicFramePr>
        <p:xfrm>
          <a:off x="2425700" y="990600"/>
          <a:ext cx="78613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3" name="Equation" r:id="rId1" imgW="188671200" imgH="23469600" progId="Equation.3">
                  <p:embed/>
                </p:oleObj>
              </mc:Choice>
              <mc:Fallback>
                <p:oleObj name="Equation" r:id="rId1" imgW="188671200" imgH="23469600" progId="Equation.3">
                  <p:embed/>
                  <p:pic>
                    <p:nvPicPr>
                      <p:cNvPr id="0" name="图片 33792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425700" y="990600"/>
                        <a:ext cx="7861300" cy="9779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340" name="Object 4"/>
          <p:cNvGraphicFramePr>
            <a:graphicFrameLocks noChangeAspect="1"/>
          </p:cNvGraphicFramePr>
          <p:nvPr/>
        </p:nvGraphicFramePr>
        <p:xfrm>
          <a:off x="5016500" y="4597400"/>
          <a:ext cx="3175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4" name="Equation" r:id="rId3" imgW="7620000" imgH="7010400" progId="Equation.3">
                  <p:embed/>
                </p:oleObj>
              </mc:Choice>
              <mc:Fallback>
                <p:oleObj name="Equation" r:id="rId3" imgW="7620000" imgH="7010400" progId="Equation.3">
                  <p:embed/>
                  <p:pic>
                    <p:nvPicPr>
                      <p:cNvPr id="0" name="图片 33793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6500" y="4597400"/>
                        <a:ext cx="317500" cy="29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2341" name="Group 5"/>
          <p:cNvGrpSpPr/>
          <p:nvPr/>
        </p:nvGrpSpPr>
        <p:grpSpPr bwMode="auto">
          <a:xfrm>
            <a:off x="3200400" y="2197100"/>
            <a:ext cx="4191000" cy="469900"/>
            <a:chOff x="1056" y="1384"/>
            <a:chExt cx="2640" cy="296"/>
          </a:xfrm>
        </p:grpSpPr>
        <p:graphicFrame>
          <p:nvGraphicFramePr>
            <p:cNvPr id="49166" name="Object 6"/>
            <p:cNvGraphicFramePr>
              <a:graphicFrameLocks noChangeAspect="1"/>
            </p:cNvGraphicFramePr>
            <p:nvPr/>
          </p:nvGraphicFramePr>
          <p:xfrm>
            <a:off x="1056" y="1384"/>
            <a:ext cx="2640" cy="29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95" name="Equation" r:id="rId5" imgW="100584000" imgH="11277600" progId="Equation.3">
                    <p:embed/>
                  </p:oleObj>
                </mc:Choice>
                <mc:Fallback>
                  <p:oleObj name="Equation" r:id="rId5" imgW="100584000" imgH="11277600" progId="Equation.3">
                    <p:embed/>
                    <p:pic>
                      <p:nvPicPr>
                        <p:cNvPr id="0" name="图片 3379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056" y="1384"/>
                          <a:ext cx="2640" cy="29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9167" name="Line 7"/>
            <p:cNvSpPr>
              <a:spLocks noChangeShapeType="1"/>
            </p:cNvSpPr>
            <p:nvPr/>
          </p:nvSpPr>
          <p:spPr bwMode="auto">
            <a:xfrm>
              <a:off x="2208" y="1416"/>
              <a:ext cx="0" cy="24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49168" name="Line 8"/>
            <p:cNvSpPr>
              <a:spLocks noChangeShapeType="1"/>
            </p:cNvSpPr>
            <p:nvPr/>
          </p:nvSpPr>
          <p:spPr bwMode="auto">
            <a:xfrm>
              <a:off x="3072" y="1424"/>
              <a:ext cx="0" cy="24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42345" name="Group 9"/>
          <p:cNvGrpSpPr/>
          <p:nvPr/>
        </p:nvGrpSpPr>
        <p:grpSpPr bwMode="auto">
          <a:xfrm>
            <a:off x="4800600" y="3127375"/>
            <a:ext cx="1524000" cy="606425"/>
            <a:chOff x="2160" y="2378"/>
            <a:chExt cx="960" cy="382"/>
          </a:xfrm>
        </p:grpSpPr>
        <p:graphicFrame>
          <p:nvGraphicFramePr>
            <p:cNvPr id="49164" name="Object 10"/>
            <p:cNvGraphicFramePr>
              <a:graphicFrameLocks noChangeAspect="1"/>
            </p:cNvGraphicFramePr>
            <p:nvPr/>
          </p:nvGraphicFramePr>
          <p:xfrm>
            <a:off x="2160" y="2378"/>
            <a:ext cx="960" cy="38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96" name="Equation" r:id="rId7" imgW="23774400" imgH="9448800" progId="Equation.3">
                    <p:embed/>
                  </p:oleObj>
                </mc:Choice>
                <mc:Fallback>
                  <p:oleObj name="Equation" r:id="rId7" imgW="23774400" imgH="9448800" progId="Equation.3">
                    <p:embed/>
                    <p:pic>
                      <p:nvPicPr>
                        <p:cNvPr id="0" name="图片 3379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160" y="2378"/>
                          <a:ext cx="960" cy="38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49165" name="Line 11"/>
            <p:cNvSpPr>
              <a:spLocks noChangeShapeType="1"/>
            </p:cNvSpPr>
            <p:nvPr/>
          </p:nvSpPr>
          <p:spPr bwMode="auto">
            <a:xfrm>
              <a:off x="2648" y="2400"/>
              <a:ext cx="0" cy="304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142348" name="Object 12"/>
          <p:cNvGraphicFramePr>
            <a:graphicFrameLocks noChangeAspect="1"/>
          </p:cNvGraphicFramePr>
          <p:nvPr/>
        </p:nvGraphicFramePr>
        <p:xfrm>
          <a:off x="5562600" y="4533900"/>
          <a:ext cx="800100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7" name="Equation" r:id="rId9" imgW="19202400" imgH="9144000" progId="Equation.3">
                  <p:embed/>
                </p:oleObj>
              </mc:Choice>
              <mc:Fallback>
                <p:oleObj name="Equation" r:id="rId9" imgW="19202400" imgH="9144000" progId="Equation.3">
                  <p:embed/>
                  <p:pic>
                    <p:nvPicPr>
                      <p:cNvPr id="0" name="图片 33796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562600" y="4533900"/>
                        <a:ext cx="800100" cy="381000"/>
                      </a:xfrm>
                      <a:prstGeom prst="rect">
                        <a:avLst/>
                      </a:prstGeom>
                      <a:noFill/>
                      <a:ln w="9525" cap="flat" cmpd="sng">
                        <a:solidFill>
                          <a:srgbClr val="FF6600"/>
                        </a:solidFill>
                        <a:prstDash val="solid"/>
                        <a:miter/>
                        <a:headEnd type="none" w="med" len="med"/>
                        <a:tailEnd type="none" w="med" len="med"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2349" name="AutoShape 13"/>
          <p:cNvSpPr>
            <a:spLocks noChangeArrowheads="1"/>
          </p:cNvSpPr>
          <p:nvPr/>
        </p:nvSpPr>
        <p:spPr bwMode="auto">
          <a:xfrm>
            <a:off x="5105400" y="3733800"/>
            <a:ext cx="152400" cy="762000"/>
          </a:xfrm>
          <a:prstGeom prst="downArrow">
            <a:avLst>
              <a:gd name="adj1" fmla="val 50000"/>
              <a:gd name="adj2" fmla="val 1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42350" name="AutoShape 14"/>
          <p:cNvSpPr>
            <a:spLocks noChangeArrowheads="1"/>
          </p:cNvSpPr>
          <p:nvPr/>
        </p:nvSpPr>
        <p:spPr bwMode="auto">
          <a:xfrm>
            <a:off x="5829300" y="3733800"/>
            <a:ext cx="152400" cy="762000"/>
          </a:xfrm>
          <a:prstGeom prst="downArrow">
            <a:avLst>
              <a:gd name="adj1" fmla="val 50000"/>
              <a:gd name="adj2" fmla="val 1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42351" name="Text Box 15"/>
          <p:cNvSpPr txBox="1">
            <a:spLocks noChangeArrowheads="1"/>
          </p:cNvSpPr>
          <p:nvPr/>
        </p:nvSpPr>
        <p:spPr bwMode="auto">
          <a:xfrm>
            <a:off x="2971800" y="3062288"/>
            <a:ext cx="5334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smtClean="0">
                <a:solidFill>
                  <a:srgbClr val="000000"/>
                </a:solidFill>
                <a:ea typeface="宋体" panose="02010600030101010101" pitchFamily="2" charset="-122"/>
              </a:rPr>
              <a:t>即</a:t>
            </a:r>
            <a:endParaRPr kumimoji="1" lang="zh-CN" altLang="en-US" sz="2800" smtClean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142352" name="Text Box 16"/>
          <p:cNvSpPr txBox="1">
            <a:spLocks noChangeArrowheads="1"/>
          </p:cNvSpPr>
          <p:nvPr/>
        </p:nvSpPr>
        <p:spPr bwMode="auto">
          <a:xfrm>
            <a:off x="5943600" y="3810000"/>
            <a:ext cx="1828800" cy="460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400" smtClean="0">
                <a:solidFill>
                  <a:srgbClr val="000000"/>
                </a:solidFill>
                <a:ea typeface="宋体" panose="02010600030101010101" pitchFamily="2" charset="-122"/>
              </a:rPr>
              <a:t>初等行变换</a:t>
            </a:r>
            <a:endParaRPr kumimoji="1" lang="zh-CN" altLang="en-US" sz="2400" smtClean="0">
              <a:solidFill>
                <a:srgbClr val="000000"/>
              </a:solidFill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2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2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2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4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2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2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42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38" grpId="0" bldLvl="0" animBg="1"/>
      <p:bldP spid="142349" grpId="0" bldLvl="0" animBg="1"/>
      <p:bldP spid="142350" grpId="0" bldLvl="0" animBg="1"/>
      <p:bldP spid="142351" grpId="0" bldLvl="0" animBg="1" autoUpdateAnimBg="0"/>
      <p:bldP spid="142352" grpId="0" bldLvl="0" animBg="1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ext Box 2"/>
          <p:cNvSpPr txBox="1">
            <a:spLocks noChangeArrowheads="1"/>
          </p:cNvSpPr>
          <p:nvPr/>
        </p:nvSpPr>
        <p:spPr bwMode="auto">
          <a:xfrm>
            <a:off x="2514600" y="928688"/>
            <a:ext cx="9906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algn="ctr" eaLnBrk="1" fontAlgn="base" hangingPunct="1">
              <a:spcBef>
                <a:spcPct val="50000"/>
              </a:spcBef>
              <a:spcAft>
                <a:spcPct val="0"/>
              </a:spcAft>
            </a:pPr>
            <a:r>
              <a:rPr kumimoji="1" lang="zh-CN" altLang="en-US" sz="2800" smtClean="0">
                <a:solidFill>
                  <a:srgbClr val="00007D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</a:t>
            </a:r>
            <a:endParaRPr kumimoji="1" lang="zh-CN" altLang="en-US" sz="2800" smtClean="0">
              <a:solidFill>
                <a:srgbClr val="00007D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aphicFrame>
        <p:nvGraphicFramePr>
          <p:cNvPr id="50179" name="Object 3"/>
          <p:cNvGraphicFramePr>
            <a:graphicFrameLocks noChangeAspect="1"/>
          </p:cNvGraphicFramePr>
          <p:nvPr/>
        </p:nvGraphicFramePr>
        <p:xfrm>
          <a:off x="3606800" y="990600"/>
          <a:ext cx="4775200" cy="207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7" name="Equation" r:id="rId1" imgW="114604800" imgH="49682400" progId="Equation.3">
                  <p:embed/>
                </p:oleObj>
              </mc:Choice>
              <mc:Fallback>
                <p:oleObj name="Equation" r:id="rId1" imgW="114604800" imgH="49682400" progId="Equation.3">
                  <p:embed/>
                  <p:pic>
                    <p:nvPicPr>
                      <p:cNvPr id="0" name="图片 34816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06800" y="990600"/>
                        <a:ext cx="4775200" cy="2070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5172" name="Text Box 4"/>
          <p:cNvSpPr txBox="1">
            <a:spLocks noChangeArrowheads="1"/>
          </p:cNvSpPr>
          <p:nvPr/>
        </p:nvSpPr>
        <p:spPr bwMode="auto">
          <a:xfrm>
            <a:off x="2590800" y="3276600"/>
            <a:ext cx="914400" cy="5219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800" smtClean="0">
                <a:solidFill>
                  <a:srgbClr val="00007D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</a:t>
            </a:r>
            <a:endParaRPr kumimoji="1" lang="zh-CN" altLang="en-US" sz="2400" smtClean="0">
              <a:solidFill>
                <a:srgbClr val="00007D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aphicFrame>
        <p:nvGraphicFramePr>
          <p:cNvPr id="135173" name="Object 5"/>
          <p:cNvGraphicFramePr>
            <a:graphicFrameLocks noChangeAspect="1"/>
          </p:cNvGraphicFramePr>
          <p:nvPr/>
        </p:nvGraphicFramePr>
        <p:xfrm>
          <a:off x="3409950" y="3295650"/>
          <a:ext cx="3848100" cy="469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8" name="Equation" r:id="rId3" imgW="92354400" imgH="11277600" progId="Equation.3">
                  <p:embed/>
                </p:oleObj>
              </mc:Choice>
              <mc:Fallback>
                <p:oleObj name="Equation" r:id="rId3" imgW="92354400" imgH="11277600" progId="Equation.3">
                  <p:embed/>
                  <p:pic>
                    <p:nvPicPr>
                      <p:cNvPr id="0" name="图片 34817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09950" y="3295650"/>
                        <a:ext cx="3848100" cy="4699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5174" name="Group 6"/>
          <p:cNvGrpSpPr/>
          <p:nvPr/>
        </p:nvGrpSpPr>
        <p:grpSpPr bwMode="auto">
          <a:xfrm>
            <a:off x="3429000" y="4051300"/>
            <a:ext cx="3949700" cy="1511300"/>
            <a:chOff x="1200" y="2552"/>
            <a:chExt cx="2488" cy="952"/>
          </a:xfrm>
        </p:grpSpPr>
        <p:graphicFrame>
          <p:nvGraphicFramePr>
            <p:cNvPr id="50183" name="Object 7"/>
            <p:cNvGraphicFramePr>
              <a:graphicFrameLocks noChangeAspect="1"/>
            </p:cNvGraphicFramePr>
            <p:nvPr/>
          </p:nvGraphicFramePr>
          <p:xfrm>
            <a:off x="1200" y="2552"/>
            <a:ext cx="2488" cy="95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19" name="Equation" r:id="rId5" imgW="94792800" imgH="36271200" progId="Equation.3">
                    <p:embed/>
                  </p:oleObj>
                </mc:Choice>
                <mc:Fallback>
                  <p:oleObj name="Equation" r:id="rId5" imgW="94792800" imgH="36271200" progId="Equation.3">
                    <p:embed/>
                    <p:pic>
                      <p:nvPicPr>
                        <p:cNvPr id="0" name="图片 3481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200" y="2552"/>
                          <a:ext cx="2488" cy="95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0184" name="Line 8"/>
            <p:cNvSpPr>
              <a:spLocks noChangeShapeType="1"/>
            </p:cNvSpPr>
            <p:nvPr/>
          </p:nvSpPr>
          <p:spPr bwMode="auto">
            <a:xfrm>
              <a:off x="1504" y="2888"/>
              <a:ext cx="0" cy="240"/>
            </a:xfrm>
            <a:prstGeom prst="line">
              <a:avLst/>
            </a:prstGeom>
            <a:noFill/>
            <a:ln w="19050">
              <a:solidFill>
                <a:srgbClr val="0000FF"/>
              </a:solidFill>
              <a:prstDash val="sysDot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5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5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5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2" grpId="0" bldLvl="0" animBg="1" autoUpdateAnimBg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6194" name="Object 2"/>
          <p:cNvGraphicFramePr>
            <a:graphicFrameLocks noChangeAspect="1"/>
          </p:cNvGraphicFramePr>
          <p:nvPr/>
        </p:nvGraphicFramePr>
        <p:xfrm>
          <a:off x="4978400" y="830263"/>
          <a:ext cx="38608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1" name="Equation" r:id="rId1" imgW="92659200" imgH="36271200" progId="Equation.3">
                  <p:embed/>
                </p:oleObj>
              </mc:Choice>
              <mc:Fallback>
                <p:oleObj name="Equation" r:id="rId1" imgW="92659200" imgH="36271200" progId="Equation.3">
                  <p:embed/>
                  <p:pic>
                    <p:nvPicPr>
                      <p:cNvPr id="0" name="图片 35840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978400" y="830263"/>
                        <a:ext cx="38608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5" name="Object 3"/>
          <p:cNvGraphicFramePr>
            <a:graphicFrameLocks noChangeAspect="1"/>
          </p:cNvGraphicFramePr>
          <p:nvPr/>
        </p:nvGraphicFramePr>
        <p:xfrm>
          <a:off x="4978400" y="2679700"/>
          <a:ext cx="36703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2" name="Equation" r:id="rId3" imgW="88087200" imgH="36271200" progId="Equation.3">
                  <p:embed/>
                </p:oleObj>
              </mc:Choice>
              <mc:Fallback>
                <p:oleObj name="Equation" r:id="rId3" imgW="88087200" imgH="36271200" progId="Equation.3">
                  <p:embed/>
                  <p:pic>
                    <p:nvPicPr>
                      <p:cNvPr id="0" name="图片 35841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78400" y="2679700"/>
                        <a:ext cx="36703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6" name="Object 4"/>
          <p:cNvGraphicFramePr>
            <a:graphicFrameLocks noChangeAspect="1"/>
          </p:cNvGraphicFramePr>
          <p:nvPr/>
        </p:nvGraphicFramePr>
        <p:xfrm>
          <a:off x="4991100" y="4495800"/>
          <a:ext cx="36449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3" name="Equation" r:id="rId5" imgW="87477600" imgH="36271200" progId="Equation.3">
                  <p:embed/>
                </p:oleObj>
              </mc:Choice>
              <mc:Fallback>
                <p:oleObj name="Equation" r:id="rId5" imgW="87477600" imgH="36271200" progId="Equation.3">
                  <p:embed/>
                  <p:pic>
                    <p:nvPicPr>
                      <p:cNvPr id="0" name="图片 35842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91100" y="4495800"/>
                        <a:ext cx="36449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1205" name="Group 5"/>
          <p:cNvGrpSpPr/>
          <p:nvPr/>
        </p:nvGrpSpPr>
        <p:grpSpPr bwMode="auto">
          <a:xfrm>
            <a:off x="3581400" y="952500"/>
            <a:ext cx="1054100" cy="1181100"/>
            <a:chOff x="1296" y="600"/>
            <a:chExt cx="664" cy="744"/>
          </a:xfrm>
        </p:grpSpPr>
        <p:graphicFrame>
          <p:nvGraphicFramePr>
            <p:cNvPr id="51214" name="Object 6"/>
            <p:cNvGraphicFramePr>
              <a:graphicFrameLocks noChangeAspect="1"/>
            </p:cNvGraphicFramePr>
            <p:nvPr/>
          </p:nvGraphicFramePr>
          <p:xfrm>
            <a:off x="1320" y="600"/>
            <a:ext cx="640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4" name="Equation" r:id="rId7" imgW="24384000" imgH="10058400" progId="Equation.3">
                    <p:embed/>
                  </p:oleObj>
                </mc:Choice>
                <mc:Fallback>
                  <p:oleObj name="Equation" r:id="rId7" imgW="24384000" imgH="10058400" progId="Equation.3">
                    <p:embed/>
                    <p:pic>
                      <p:nvPicPr>
                        <p:cNvPr id="0" name="图片 35843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320" y="600"/>
                          <a:ext cx="640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215" name="Object 7"/>
            <p:cNvGraphicFramePr>
              <a:graphicFrameLocks noChangeAspect="1"/>
            </p:cNvGraphicFramePr>
            <p:nvPr/>
          </p:nvGraphicFramePr>
          <p:xfrm>
            <a:off x="1316" y="1072"/>
            <a:ext cx="64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5" name="Equation" r:id="rId9" imgW="24384000" imgH="10363200" progId="Equation.3">
                    <p:embed/>
                  </p:oleObj>
                </mc:Choice>
                <mc:Fallback>
                  <p:oleObj name="Equation" r:id="rId9" imgW="24384000" imgH="10363200" progId="Equation.3">
                    <p:embed/>
                    <p:pic>
                      <p:nvPicPr>
                        <p:cNvPr id="0" name="图片 3584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316" y="1072"/>
                          <a:ext cx="640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216" name="Freeform 8"/>
            <p:cNvSpPr/>
            <p:nvPr/>
          </p:nvSpPr>
          <p:spPr bwMode="auto">
            <a:xfrm rot="374069">
              <a:off x="1296" y="960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36201" name="Group 9"/>
          <p:cNvGrpSpPr/>
          <p:nvPr/>
        </p:nvGrpSpPr>
        <p:grpSpPr bwMode="auto">
          <a:xfrm>
            <a:off x="3619500" y="2808288"/>
            <a:ext cx="990600" cy="1128712"/>
            <a:chOff x="1320" y="1769"/>
            <a:chExt cx="624" cy="711"/>
          </a:xfrm>
        </p:grpSpPr>
        <p:graphicFrame>
          <p:nvGraphicFramePr>
            <p:cNvPr id="51211" name="Object 10"/>
            <p:cNvGraphicFramePr>
              <a:graphicFrameLocks noChangeAspect="1"/>
            </p:cNvGraphicFramePr>
            <p:nvPr/>
          </p:nvGraphicFramePr>
          <p:xfrm>
            <a:off x="1368" y="1769"/>
            <a:ext cx="52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6" name="Equation" r:id="rId11" imgW="20116800" imgH="10058400" progId="Equation.3">
                    <p:embed/>
                  </p:oleObj>
                </mc:Choice>
                <mc:Fallback>
                  <p:oleObj name="Equation" r:id="rId11" imgW="20116800" imgH="10058400" progId="Equation.3">
                    <p:embed/>
                    <p:pic>
                      <p:nvPicPr>
                        <p:cNvPr id="0" name="图片 3584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368" y="1769"/>
                          <a:ext cx="528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212" name="Object 11"/>
            <p:cNvGraphicFramePr>
              <a:graphicFrameLocks noChangeAspect="1"/>
            </p:cNvGraphicFramePr>
            <p:nvPr/>
          </p:nvGraphicFramePr>
          <p:xfrm>
            <a:off x="1356" y="2208"/>
            <a:ext cx="536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7" name="Equation" r:id="rId13" imgW="20421600" imgH="10363200" progId="Equation.3">
                    <p:embed/>
                  </p:oleObj>
                </mc:Choice>
                <mc:Fallback>
                  <p:oleObj name="Equation" r:id="rId13" imgW="20421600" imgH="10363200" progId="Equation.3">
                    <p:embed/>
                    <p:pic>
                      <p:nvPicPr>
                        <p:cNvPr id="0" name="图片 3584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356" y="2208"/>
                          <a:ext cx="536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213" name="Freeform 12"/>
            <p:cNvSpPr/>
            <p:nvPr/>
          </p:nvSpPr>
          <p:spPr bwMode="auto">
            <a:xfrm rot="374069">
              <a:off x="1320" y="2112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pSp>
        <p:nvGrpSpPr>
          <p:cNvPr id="136205" name="Group 13"/>
          <p:cNvGrpSpPr/>
          <p:nvPr/>
        </p:nvGrpSpPr>
        <p:grpSpPr bwMode="auto">
          <a:xfrm>
            <a:off x="3568700" y="4618038"/>
            <a:ext cx="1054100" cy="1135062"/>
            <a:chOff x="1288" y="2909"/>
            <a:chExt cx="664" cy="715"/>
          </a:xfrm>
        </p:grpSpPr>
        <p:graphicFrame>
          <p:nvGraphicFramePr>
            <p:cNvPr id="51208" name="Object 14"/>
            <p:cNvGraphicFramePr>
              <a:graphicFrameLocks noChangeAspect="1"/>
            </p:cNvGraphicFramePr>
            <p:nvPr/>
          </p:nvGraphicFramePr>
          <p:xfrm>
            <a:off x="1312" y="2909"/>
            <a:ext cx="64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8" name="Equation" r:id="rId15" imgW="24384000" imgH="10363200" progId="Equation.3">
                    <p:embed/>
                  </p:oleObj>
                </mc:Choice>
                <mc:Fallback>
                  <p:oleObj name="Equation" r:id="rId15" imgW="24384000" imgH="10363200" progId="Equation.3">
                    <p:embed/>
                    <p:pic>
                      <p:nvPicPr>
                        <p:cNvPr id="0" name="图片 3584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6"/>
                        <a:stretch>
                          <a:fillRect/>
                        </a:stretch>
                      </p:blipFill>
                      <p:spPr>
                        <a:xfrm>
                          <a:off x="1312" y="2909"/>
                          <a:ext cx="640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209" name="Object 15"/>
            <p:cNvGraphicFramePr>
              <a:graphicFrameLocks noChangeAspect="1"/>
            </p:cNvGraphicFramePr>
            <p:nvPr/>
          </p:nvGraphicFramePr>
          <p:xfrm>
            <a:off x="1300" y="3352"/>
            <a:ext cx="648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9" name="Equation" r:id="rId17" imgW="24688800" imgH="10363200" progId="Equation.3">
                    <p:embed/>
                  </p:oleObj>
                </mc:Choice>
                <mc:Fallback>
                  <p:oleObj name="Equation" r:id="rId17" imgW="24688800" imgH="10363200" progId="Equation.3">
                    <p:embed/>
                    <p:pic>
                      <p:nvPicPr>
                        <p:cNvPr id="0" name="图片 3584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1300" y="3352"/>
                          <a:ext cx="648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1210" name="Freeform 16"/>
            <p:cNvSpPr/>
            <p:nvPr/>
          </p:nvSpPr>
          <p:spPr bwMode="auto">
            <a:xfrm rot="374069">
              <a:off x="1288" y="3232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6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6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6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6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6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18" name="Object 2"/>
          <p:cNvGraphicFramePr>
            <a:graphicFrameLocks noChangeAspect="1"/>
          </p:cNvGraphicFramePr>
          <p:nvPr/>
        </p:nvGraphicFramePr>
        <p:xfrm>
          <a:off x="5029200" y="2679700"/>
          <a:ext cx="32385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5" name="Equation" r:id="rId1" imgW="77724000" imgH="36271200" progId="Equation.3">
                  <p:embed/>
                </p:oleObj>
              </mc:Choice>
              <mc:Fallback>
                <p:oleObj name="Equation" r:id="rId1" imgW="77724000" imgH="36271200" progId="Equation.3">
                  <p:embed/>
                  <p:pic>
                    <p:nvPicPr>
                      <p:cNvPr id="0" name="图片 3686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29200" y="2679700"/>
                        <a:ext cx="32385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7219" name="Object 3"/>
          <p:cNvGraphicFramePr>
            <a:graphicFrameLocks noChangeAspect="1"/>
          </p:cNvGraphicFramePr>
          <p:nvPr/>
        </p:nvGraphicFramePr>
        <p:xfrm>
          <a:off x="3657600" y="4419600"/>
          <a:ext cx="34036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6" name="Equation" r:id="rId3" imgW="81686400" imgH="36271200" progId="Equation.3">
                  <p:embed/>
                </p:oleObj>
              </mc:Choice>
              <mc:Fallback>
                <p:oleObj name="Equation" r:id="rId3" imgW="81686400" imgH="36271200" progId="Equation.3">
                  <p:embed/>
                  <p:pic>
                    <p:nvPicPr>
                      <p:cNvPr id="0" name="图片 36865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7600" y="4419600"/>
                        <a:ext cx="34036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37220" name="Group 4"/>
          <p:cNvGrpSpPr/>
          <p:nvPr/>
        </p:nvGrpSpPr>
        <p:grpSpPr bwMode="auto">
          <a:xfrm>
            <a:off x="3397250" y="2770188"/>
            <a:ext cx="1409700" cy="1179512"/>
            <a:chOff x="1180" y="585"/>
            <a:chExt cx="888" cy="743"/>
          </a:xfrm>
        </p:grpSpPr>
        <p:graphicFrame>
          <p:nvGraphicFramePr>
            <p:cNvPr id="52235" name="Object 5"/>
            <p:cNvGraphicFramePr>
              <a:graphicFrameLocks noChangeAspect="1"/>
            </p:cNvGraphicFramePr>
            <p:nvPr/>
          </p:nvGraphicFramePr>
          <p:xfrm>
            <a:off x="1180" y="585"/>
            <a:ext cx="888" cy="2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67" name="Equation" r:id="rId5" imgW="33832800" imgH="10058400" progId="Equation.3">
                    <p:embed/>
                  </p:oleObj>
                </mc:Choice>
                <mc:Fallback>
                  <p:oleObj name="Equation" r:id="rId5" imgW="33832800" imgH="10058400" progId="Equation.3">
                    <p:embed/>
                    <p:pic>
                      <p:nvPicPr>
                        <p:cNvPr id="0" name="图片 3686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1180" y="585"/>
                          <a:ext cx="888" cy="26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236" name="Object 6"/>
            <p:cNvGraphicFramePr>
              <a:graphicFrameLocks noChangeAspect="1"/>
            </p:cNvGraphicFramePr>
            <p:nvPr/>
          </p:nvGraphicFramePr>
          <p:xfrm>
            <a:off x="1184" y="1056"/>
            <a:ext cx="864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68" name="Equation" r:id="rId7" imgW="32918400" imgH="10363200" progId="Equation.3">
                    <p:embed/>
                  </p:oleObj>
                </mc:Choice>
                <mc:Fallback>
                  <p:oleObj name="Equation" r:id="rId7" imgW="32918400" imgH="10363200" progId="Equation.3">
                    <p:embed/>
                    <p:pic>
                      <p:nvPicPr>
                        <p:cNvPr id="0" name="图片 3686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184" y="1056"/>
                          <a:ext cx="864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2237" name="Freeform 7"/>
            <p:cNvSpPr/>
            <p:nvPr/>
          </p:nvSpPr>
          <p:spPr bwMode="auto">
            <a:xfrm rot="374069">
              <a:off x="1296" y="912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52229" name="Object 8"/>
          <p:cNvGraphicFramePr>
            <a:graphicFrameLocks noChangeAspect="1"/>
          </p:cNvGraphicFramePr>
          <p:nvPr/>
        </p:nvGraphicFramePr>
        <p:xfrm>
          <a:off x="4965700" y="1003300"/>
          <a:ext cx="3644900" cy="151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9" name="Equation" r:id="rId9" imgW="87477600" imgH="36271200" progId="Equation.3">
                  <p:embed/>
                </p:oleObj>
              </mc:Choice>
              <mc:Fallback>
                <p:oleObj name="Equation" r:id="rId9" imgW="87477600" imgH="36271200" progId="Equation.3">
                  <p:embed/>
                  <p:pic>
                    <p:nvPicPr>
                      <p:cNvPr id="0" name="图片 36868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65700" y="1003300"/>
                        <a:ext cx="3644900" cy="1511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2230" name="Group 9"/>
          <p:cNvGrpSpPr/>
          <p:nvPr/>
        </p:nvGrpSpPr>
        <p:grpSpPr bwMode="auto">
          <a:xfrm>
            <a:off x="3543300" y="1125538"/>
            <a:ext cx="1054100" cy="1135062"/>
            <a:chOff x="1288" y="2909"/>
            <a:chExt cx="664" cy="715"/>
          </a:xfrm>
        </p:grpSpPr>
        <p:graphicFrame>
          <p:nvGraphicFramePr>
            <p:cNvPr id="52232" name="Object 10"/>
            <p:cNvGraphicFramePr>
              <a:graphicFrameLocks noChangeAspect="1"/>
            </p:cNvGraphicFramePr>
            <p:nvPr/>
          </p:nvGraphicFramePr>
          <p:xfrm>
            <a:off x="1312" y="2909"/>
            <a:ext cx="640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0" name="Equation" r:id="rId11" imgW="24384000" imgH="10363200" progId="Equation.3">
                    <p:embed/>
                  </p:oleObj>
                </mc:Choice>
                <mc:Fallback>
                  <p:oleObj name="Equation" r:id="rId11" imgW="24384000" imgH="10363200" progId="Equation.3">
                    <p:embed/>
                    <p:pic>
                      <p:nvPicPr>
                        <p:cNvPr id="0" name="图片 3686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312" y="2909"/>
                          <a:ext cx="640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2233" name="Object 11"/>
            <p:cNvGraphicFramePr>
              <a:graphicFrameLocks noChangeAspect="1"/>
            </p:cNvGraphicFramePr>
            <p:nvPr/>
          </p:nvGraphicFramePr>
          <p:xfrm>
            <a:off x="1300" y="3352"/>
            <a:ext cx="648" cy="27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1" name="Equation" r:id="rId13" imgW="24688800" imgH="10363200" progId="Equation.3">
                    <p:embed/>
                  </p:oleObj>
                </mc:Choice>
                <mc:Fallback>
                  <p:oleObj name="Equation" r:id="rId13" imgW="24688800" imgH="10363200" progId="Equation.3">
                    <p:embed/>
                    <p:pic>
                      <p:nvPicPr>
                        <p:cNvPr id="0" name="图片 3687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1300" y="3352"/>
                          <a:ext cx="648" cy="272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2234" name="Freeform 12"/>
            <p:cNvSpPr/>
            <p:nvPr/>
          </p:nvSpPr>
          <p:spPr bwMode="auto">
            <a:xfrm rot="374069">
              <a:off x="1288" y="3232"/>
              <a:ext cx="624" cy="48"/>
            </a:xfrm>
            <a:custGeom>
              <a:avLst/>
              <a:gdLst>
                <a:gd name="T0" fmla="*/ 0 w 624"/>
                <a:gd name="T1" fmla="*/ 48 h 48"/>
                <a:gd name="T2" fmla="*/ 192 w 624"/>
                <a:gd name="T3" fmla="*/ 0 h 48"/>
                <a:gd name="T4" fmla="*/ 384 w 624"/>
                <a:gd name="T5" fmla="*/ 48 h 48"/>
                <a:gd name="T6" fmla="*/ 624 w 624"/>
                <a:gd name="T7" fmla="*/ 0 h 4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24" h="48">
                  <a:moveTo>
                    <a:pt x="0" y="48"/>
                  </a:moveTo>
                  <a:cubicBezTo>
                    <a:pt x="64" y="24"/>
                    <a:pt x="128" y="0"/>
                    <a:pt x="192" y="0"/>
                  </a:cubicBezTo>
                  <a:cubicBezTo>
                    <a:pt x="256" y="0"/>
                    <a:pt x="312" y="48"/>
                    <a:pt x="384" y="48"/>
                  </a:cubicBezTo>
                  <a:cubicBezTo>
                    <a:pt x="456" y="48"/>
                    <a:pt x="540" y="24"/>
                    <a:pt x="624" y="0"/>
                  </a:cubicBezTo>
                </a:path>
              </a:pathLst>
            </a:custGeom>
            <a:noFill/>
            <a:ln w="19050" cap="flat" cmpd="sng">
              <a:solidFill>
                <a:schemeClr val="tx1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137229" name="Rectangle 13"/>
          <p:cNvSpPr>
            <a:spLocks noChangeArrowheads="1"/>
          </p:cNvSpPr>
          <p:nvPr/>
        </p:nvSpPr>
        <p:spPr bwMode="auto">
          <a:xfrm>
            <a:off x="6553200" y="2590800"/>
            <a:ext cx="1447800" cy="1600200"/>
          </a:xfrm>
          <a:prstGeom prst="rect">
            <a:avLst/>
          </a:prstGeom>
          <a:noFill/>
          <a:ln w="12700">
            <a:solidFill>
              <a:srgbClr val="0000FF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7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7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7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7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29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909320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4578" name="Text Box 2"/>
          <p:cNvSpPr txBox="1"/>
          <p:nvPr/>
        </p:nvSpPr>
        <p:spPr>
          <a:xfrm>
            <a:off x="2282825" y="421005"/>
            <a:ext cx="787082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buFont typeface="Wingdings" panose="05000000000000000000" pitchFamily="2" charset="2"/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可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逆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则矩阵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经初等行变换可化为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5608" name="Text Box 8"/>
          <p:cNvSpPr txBox="1"/>
          <p:nvPr/>
        </p:nvSpPr>
        <p:spPr>
          <a:xfrm>
            <a:off x="3207385" y="2990215"/>
            <a:ext cx="7637145" cy="88639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则两个线性方程组可合成一个矩阵方程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25609" name="Rectangle 9"/>
          <p:cNvSpPr/>
          <p:nvPr/>
        </p:nvSpPr>
        <p:spPr>
          <a:xfrm>
            <a:off x="2814955" y="3085465"/>
            <a:ext cx="254000" cy="30734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5610" name="Text Box 10"/>
          <p:cNvSpPr txBox="1"/>
          <p:nvPr/>
        </p:nvSpPr>
        <p:spPr>
          <a:xfrm>
            <a:off x="4393565" y="3497580"/>
            <a:ext cx="64135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因为 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25612" name="Group 12"/>
          <p:cNvGrpSpPr/>
          <p:nvPr/>
        </p:nvGrpSpPr>
        <p:grpSpPr>
          <a:xfrm>
            <a:off x="6669405" y="3910965"/>
            <a:ext cx="2927350" cy="1208088"/>
            <a:chOff x="3148" y="2608"/>
            <a:chExt cx="1844" cy="761"/>
          </a:xfrm>
        </p:grpSpPr>
        <p:pic>
          <p:nvPicPr>
            <p:cNvPr id="30732" name="Picture 13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 t="5067" r="77975" b="865"/>
            <a:stretch>
              <a:fillRect/>
            </a:stretch>
          </p:blipFill>
          <p:spPr>
            <a:xfrm>
              <a:off x="3437" y="2608"/>
              <a:ext cx="1555" cy="761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30733" name="Group 14"/>
            <p:cNvGrpSpPr/>
            <p:nvPr/>
          </p:nvGrpSpPr>
          <p:grpSpPr>
            <a:xfrm>
              <a:off x="3148" y="2640"/>
              <a:ext cx="266" cy="582"/>
              <a:chOff x="3120" y="2640"/>
              <a:chExt cx="266" cy="582"/>
            </a:xfrm>
          </p:grpSpPr>
          <p:sp>
            <p:nvSpPr>
              <p:cNvPr id="30734" name="Text Box 15"/>
              <p:cNvSpPr txBox="1"/>
              <p:nvPr/>
            </p:nvSpPr>
            <p:spPr>
              <a:xfrm>
                <a:off x="3120" y="2640"/>
                <a:ext cx="266" cy="58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square" lIns="0" tIns="0" rIns="0" bIns="0" anchor="t" anchorCtr="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60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~</a:t>
                </a:r>
                <a:endPara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  <p:sp>
            <p:nvSpPr>
              <p:cNvPr id="30735" name="Rectangle 16"/>
              <p:cNvSpPr/>
              <p:nvPr/>
            </p:nvSpPr>
            <p:spPr>
              <a:xfrm>
                <a:off x="3203" y="2718"/>
                <a:ext cx="118" cy="23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square" lIns="0" tIns="0" rIns="0" bIns="0" anchor="t" anchorCtr="0">
                <a:spAutoFit/>
              </a:bodyPr>
              <a:lstStyle/>
              <a:p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rPr>
                  <a:t>r</a:t>
                </a:r>
                <a:endPara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</a:endParaRPr>
              </a:p>
            </p:txBody>
          </p:sp>
        </p:grpSp>
      </p:grpSp>
      <p:pic>
        <p:nvPicPr>
          <p:cNvPr id="25619" name="Picture 19"/>
          <p:cNvPicPr>
            <a:picLocks noChangeAspect="1"/>
          </p:cNvPicPr>
          <p:nvPr/>
        </p:nvPicPr>
        <p:blipFill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17023" t="4709" r="70721" b="4832"/>
          <a:stretch>
            <a:fillRect/>
          </a:stretch>
        </p:blipFill>
        <p:spPr>
          <a:xfrm>
            <a:off x="4832839" y="5125593"/>
            <a:ext cx="1371600" cy="1158875"/>
          </a:xfrm>
          <a:prstGeom prst="rect">
            <a:avLst/>
          </a:prstGeom>
          <a:noFill/>
          <a:ln w="38100">
            <a:noFill/>
          </a:ln>
        </p:spPr>
      </p:pic>
      <p:grpSp>
        <p:nvGrpSpPr>
          <p:cNvPr id="6" name="组合 5"/>
          <p:cNvGrpSpPr/>
          <p:nvPr/>
        </p:nvGrpSpPr>
        <p:grpSpPr>
          <a:xfrm>
            <a:off x="1017270" y="1130935"/>
            <a:ext cx="7701915" cy="1821815"/>
            <a:chOff x="1017270" y="1130935"/>
            <a:chExt cx="7701915" cy="1821815"/>
          </a:xfrm>
        </p:grpSpPr>
        <p:grpSp>
          <p:nvGrpSpPr>
            <p:cNvPr id="8" name="组合 7"/>
            <p:cNvGrpSpPr/>
            <p:nvPr/>
          </p:nvGrpSpPr>
          <p:grpSpPr>
            <a:xfrm>
              <a:off x="1017270" y="1130935"/>
              <a:ext cx="7701915" cy="1821815"/>
              <a:chOff x="1602" y="1781"/>
              <a:chExt cx="12129" cy="2869"/>
            </a:xfrm>
          </p:grpSpPr>
          <p:grpSp>
            <p:nvGrpSpPr>
              <p:cNvPr id="25604" name="Group 4"/>
              <p:cNvGrpSpPr/>
              <p:nvPr/>
            </p:nvGrpSpPr>
            <p:grpSpPr>
              <a:xfrm>
                <a:off x="3520" y="1809"/>
                <a:ext cx="10211" cy="2841"/>
                <a:chOff x="193" y="760"/>
                <a:chExt cx="4084" cy="1136"/>
              </a:xfrm>
            </p:grpSpPr>
            <p:sp>
              <p:nvSpPr>
                <p:cNvPr id="30724" name="Text Box 5"/>
                <p:cNvSpPr txBox="1"/>
                <p:nvPr/>
              </p:nvSpPr>
              <p:spPr>
                <a:xfrm>
                  <a:off x="558" y="760"/>
                  <a:ext cx="176" cy="213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设</a:t>
                  </a:r>
                  <a:endParaRPr lang="zh-CN" altLang="en-US" sz="2200" dirty="0">
                    <a:solidFill>
                      <a:srgbClr val="6600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pic>
              <p:nvPicPr>
                <p:cNvPr id="30725" name="Picture 6"/>
                <p:cNvPicPr>
                  <a:picLocks noChangeAspect="1"/>
                </p:cNvPicPr>
                <p:nvPr/>
              </p:nvPicPr>
              <p:blipFill rotWithShape="1">
                <a:blip r:embed="rId5">
                  <a:clrChange>
                    <a:clrFrom>
                      <a:srgbClr val="000000"/>
                    </a:clrFrom>
                    <a:clrTo>
                      <a:srgbClr val="000000">
                        <a:alpha val="0"/>
                      </a:srgbClr>
                    </a:clrTo>
                  </a:clrChange>
                </a:blip>
                <a:srcRect l="2630" r="52911"/>
                <a:stretch>
                  <a:fillRect/>
                </a:stretch>
              </p:blipFill>
              <p:spPr>
                <a:xfrm>
                  <a:off x="1146" y="873"/>
                  <a:ext cx="3131" cy="807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</p:pic>
            <p:sp>
              <p:nvSpPr>
                <p:cNvPr id="30726" name="Text Box 7"/>
                <p:cNvSpPr txBox="1"/>
                <p:nvPr/>
              </p:nvSpPr>
              <p:spPr>
                <a:xfrm>
                  <a:off x="193" y="1663"/>
                  <a:ext cx="2802" cy="233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 anchor="t" anchorCtr="0">
                  <a:spAutoFit/>
                </a:bodyPr>
                <a:lstStyle/>
                <a:p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求线性方程组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Ax</a:t>
                  </a:r>
                  <a:r>
                    <a:rPr lang="en-US" altLang="zh-CN" sz="2400" baseline="-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1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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b</a:t>
                  </a:r>
                  <a:r>
                    <a:rPr lang="en-US" altLang="zh-CN" sz="2400" baseline="-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1</a:t>
                  </a:r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和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Ax</a:t>
                  </a:r>
                  <a:r>
                    <a:rPr lang="en-US" altLang="zh-CN" sz="2400" baseline="-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2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</a:t>
                  </a:r>
                  <a:r>
                    <a:rPr lang="en-US" altLang="zh-CN" sz="2400" b="1" i="1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b</a:t>
                  </a:r>
                  <a:r>
                    <a:rPr lang="en-US" altLang="zh-CN" sz="2400" baseline="-300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2</a:t>
                  </a:r>
                  <a:r>
                    <a:rPr lang="zh-CN" altLang="en-US" sz="2200" dirty="0">
                      <a:solidFill>
                        <a:srgbClr val="660066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的解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  <a:sym typeface="Symbol" panose="05050102010706020507" pitchFamily="18" charset="2"/>
                    </a:rPr>
                    <a:t></a:t>
                  </a:r>
                  <a:r>
                    <a:rPr lang="zh-CN" altLang="en-US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华文中宋" panose="02010600040101010101" pitchFamily="2" charset="-122"/>
                    </a:rPr>
                    <a:t> </a:t>
                  </a:r>
                  <a:endParaRPr lang="zh-CN" altLang="en-US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</a:endParaRPr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>
                <a:off x="1602" y="1781"/>
                <a:ext cx="2784" cy="1787"/>
                <a:chOff x="1602" y="1781"/>
                <a:chExt cx="2784" cy="1787"/>
              </a:xfrm>
            </p:grpSpPr>
            <p:pic>
              <p:nvPicPr>
                <p:cNvPr id="5" name="图片 4" descr="例题_01"/>
                <p:cNvPicPr>
                  <a:picLocks noChangeAspect="1"/>
                </p:cNvPicPr>
                <p:nvPr/>
              </p:nvPicPr>
              <p:blipFill>
                <a:blip r:embed="rId6"/>
                <a:srcRect l="72169" t="9246" r="25377" b="85512"/>
                <a:stretch>
                  <a:fillRect/>
                </a:stretch>
              </p:blipFill>
              <p:spPr>
                <a:xfrm>
                  <a:off x="3741" y="1844"/>
                  <a:ext cx="469" cy="563"/>
                </a:xfrm>
                <a:prstGeom prst="rect">
                  <a:avLst/>
                </a:prstGeom>
              </p:spPr>
            </p:pic>
            <p:pic>
              <p:nvPicPr>
                <p:cNvPr id="2" name="图片 1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894" b="2894"/>
                <a:stretch>
                  <a:fillRect/>
                </a:stretch>
              </p:blipFill>
              <p:spPr>
                <a:xfrm>
                  <a:off x="1602" y="1781"/>
                  <a:ext cx="2784" cy="1787"/>
                </a:xfrm>
                <a:prstGeom prst="rect">
                  <a:avLst/>
                </a:prstGeom>
              </p:spPr>
            </p:pic>
          </p:grpSp>
        </p:grpSp>
        <p:sp>
          <p:nvSpPr>
            <p:cNvPr id="3" name="Text Box 255"/>
            <p:cNvSpPr txBox="1"/>
            <p:nvPr/>
          </p:nvSpPr>
          <p:spPr>
            <a:xfrm>
              <a:off x="3494451" y="1767447"/>
              <a:ext cx="550968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132221" y="3885565"/>
            <a:ext cx="3489559" cy="1208088"/>
            <a:chOff x="3132221" y="3885565"/>
            <a:chExt cx="3489559" cy="1208088"/>
          </a:xfrm>
        </p:grpSpPr>
        <p:pic>
          <p:nvPicPr>
            <p:cNvPr id="25611" name="Picture 11"/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 l="23790"/>
            <a:stretch>
              <a:fillRect/>
            </a:stretch>
          </p:blipFill>
          <p:spPr>
            <a:xfrm>
              <a:off x="3952875" y="3885565"/>
              <a:ext cx="2668905" cy="1208088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Text Box 255"/>
            <p:cNvSpPr txBox="1"/>
            <p:nvPr/>
          </p:nvSpPr>
          <p:spPr>
            <a:xfrm>
              <a:off x="3132221" y="4272586"/>
              <a:ext cx="868197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,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)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sp>
        <p:nvSpPr>
          <p:cNvPr id="11" name="Text Box 8"/>
          <p:cNvSpPr txBox="1"/>
          <p:nvPr/>
        </p:nvSpPr>
        <p:spPr>
          <a:xfrm>
            <a:off x="3198332" y="5472272"/>
            <a:ext cx="1767841" cy="40427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所以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6288576" y="5125593"/>
            <a:ext cx="3081338" cy="1158875"/>
            <a:chOff x="6261417" y="5268468"/>
            <a:chExt cx="3081338" cy="1158875"/>
          </a:xfrm>
        </p:grpSpPr>
        <p:pic>
          <p:nvPicPr>
            <p:cNvPr id="25618" name="Picture 18"/>
            <p:cNvPicPr>
              <a:picLocks noChangeAspect="1"/>
            </p:cNvPicPr>
            <p:nvPr/>
          </p:nvPicPr>
          <p:blipFill rotWithShape="1">
            <a:blip r:embed="rId9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 l="33676" t="4709" r="41245" b="4832"/>
            <a:stretch>
              <a:fillRect/>
            </a:stretch>
          </p:blipFill>
          <p:spPr>
            <a:xfrm>
              <a:off x="6536055" y="5268468"/>
              <a:ext cx="2806700" cy="1158875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2" name="Text Box 8"/>
            <p:cNvSpPr txBox="1"/>
            <p:nvPr/>
          </p:nvSpPr>
          <p:spPr>
            <a:xfrm>
              <a:off x="6261417" y="5647592"/>
              <a:ext cx="323851" cy="37183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 anchor="t" anchorCtr="0">
              <a:spAutoFit/>
            </a:bodyPr>
            <a:lstStyle/>
            <a:p>
              <a:pPr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2200" dirty="0">
                  <a:solidFill>
                    <a:srgbClr val="6600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即</a:t>
              </a:r>
              <a:endPara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56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5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8" grpId="0" build="p"/>
      <p:bldP spid="25609" grpId="0" build="p"/>
      <p:bldP spid="25610" grpId="0" build="p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81224" y="1285860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若</a:t>
            </a:r>
            <a:endParaRPr lang="zh-CN" altLang="en-US" sz="2800" b="1" dirty="0"/>
          </a:p>
        </p:txBody>
      </p:sp>
      <p:graphicFrame>
        <p:nvGraphicFramePr>
          <p:cNvPr id="1389572" name="Object 4"/>
          <p:cNvGraphicFramePr>
            <a:graphicFrameLocks noChangeAspect="1"/>
          </p:cNvGraphicFramePr>
          <p:nvPr/>
        </p:nvGraphicFramePr>
        <p:xfrm>
          <a:off x="3024166" y="1142984"/>
          <a:ext cx="838200" cy="60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89" name="Equation" r:id="rId1" imgW="20116800" imgH="14630400" progId="Equation.DSMT4">
                  <p:embed/>
                </p:oleObj>
              </mc:Choice>
              <mc:Fallback>
                <p:oleObj name="Equation" r:id="rId1" imgW="20116800" imgH="14630400" progId="Equation.DSMT4">
                  <p:embed/>
                  <p:pic>
                    <p:nvPicPr>
                      <p:cNvPr id="0" name="图片 3788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024166" y="1142984"/>
                        <a:ext cx="838200" cy="6096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052063" y="1285860"/>
            <a:ext cx="19608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则有可逆阵</a:t>
            </a:r>
            <a:endParaRPr lang="zh-CN" altLang="en-US" sz="2800" b="1" dirty="0"/>
          </a:p>
        </p:txBody>
      </p:sp>
      <p:graphicFrame>
        <p:nvGraphicFramePr>
          <p:cNvPr id="1389573" name="Object 5"/>
          <p:cNvGraphicFramePr>
            <a:graphicFrameLocks noChangeAspect="1"/>
          </p:cNvGraphicFramePr>
          <p:nvPr/>
        </p:nvGraphicFramePr>
        <p:xfrm>
          <a:off x="6024562" y="1428736"/>
          <a:ext cx="292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0" name="Equation" r:id="rId3" imgW="7010400" imgH="7010400" progId="Equation.DSMT4">
                  <p:embed/>
                </p:oleObj>
              </mc:Choice>
              <mc:Fallback>
                <p:oleObj name="Equation" r:id="rId3" imgW="7010400" imgH="7010400" progId="Equation.DSMT4">
                  <p:embed/>
                  <p:pic>
                    <p:nvPicPr>
                      <p:cNvPr id="0" name="图片 37889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24562" y="1428736"/>
                        <a:ext cx="292100" cy="29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3821302" y="1285860"/>
            <a:ext cx="2686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,</a:t>
            </a:r>
            <a:endParaRPr lang="zh-CN" altLang="en-US" sz="2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6338079" y="1285860"/>
            <a:ext cx="26860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,</a:t>
            </a:r>
            <a:endParaRPr lang="zh-CN" altLang="en-US" sz="2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6524628" y="1285860"/>
            <a:ext cx="5384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/>
              <a:t>使</a:t>
            </a:r>
            <a:endParaRPr lang="zh-CN" altLang="en-US" sz="2800" b="1" dirty="0"/>
          </a:p>
        </p:txBody>
      </p:sp>
      <p:graphicFrame>
        <p:nvGraphicFramePr>
          <p:cNvPr id="1389575" name="Object 7"/>
          <p:cNvGraphicFramePr>
            <a:graphicFrameLocks noChangeAspect="1"/>
          </p:cNvGraphicFramePr>
          <p:nvPr/>
        </p:nvGraphicFramePr>
        <p:xfrm>
          <a:off x="7024694" y="1428736"/>
          <a:ext cx="11303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1" name="Equation" r:id="rId5" imgW="27127200" imgH="7315200" progId="Equation.DSMT4">
                  <p:embed/>
                </p:oleObj>
              </mc:Choice>
              <mc:Fallback>
                <p:oleObj name="Equation" r:id="rId5" imgW="27127200" imgH="7315200" progId="Equation.DSMT4">
                  <p:embed/>
                  <p:pic>
                    <p:nvPicPr>
                      <p:cNvPr id="0" name="图片 37890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24694" y="1428736"/>
                        <a:ext cx="1130300" cy="304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8096264" y="1357298"/>
            <a:ext cx="14331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; </a:t>
            </a:r>
            <a:r>
              <a:rPr lang="zh-CN" altLang="en-US" sz="2800" b="1" dirty="0" smtClean="0"/>
              <a:t>如何求</a:t>
            </a:r>
            <a:endParaRPr lang="zh-CN" altLang="en-US" sz="2800" b="1" dirty="0"/>
          </a:p>
        </p:txBody>
      </p:sp>
      <p:graphicFrame>
        <p:nvGraphicFramePr>
          <p:cNvPr id="1389576" name="Object 8"/>
          <p:cNvGraphicFramePr>
            <a:graphicFrameLocks noChangeAspect="1"/>
          </p:cNvGraphicFramePr>
          <p:nvPr/>
        </p:nvGraphicFramePr>
        <p:xfrm>
          <a:off x="9525024" y="1500174"/>
          <a:ext cx="292100" cy="29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2" name="Equation" r:id="rId7" imgW="7010400" imgH="7010400" progId="Equation.DSMT4">
                  <p:embed/>
                </p:oleObj>
              </mc:Choice>
              <mc:Fallback>
                <p:oleObj name="Equation" r:id="rId7" imgW="7010400" imgH="7010400" progId="Equation.DSMT4">
                  <p:embed/>
                  <p:pic>
                    <p:nvPicPr>
                      <p:cNvPr id="0" name="图片 37891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525024" y="1500174"/>
                        <a:ext cx="292100" cy="292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9810776" y="1357298"/>
            <a:ext cx="34099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/>
              <a:t>?</a:t>
            </a:r>
            <a:endParaRPr lang="zh-CN" altLang="en-US" sz="2800" b="1" dirty="0"/>
          </a:p>
        </p:txBody>
      </p:sp>
      <p:graphicFrame>
        <p:nvGraphicFramePr>
          <p:cNvPr id="1389577" name="Object 9"/>
          <p:cNvGraphicFramePr>
            <a:graphicFrameLocks noChangeAspect="1"/>
          </p:cNvGraphicFramePr>
          <p:nvPr/>
        </p:nvGraphicFramePr>
        <p:xfrm>
          <a:off x="2666976" y="2357430"/>
          <a:ext cx="11303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3" name="Equation" r:id="rId8" imgW="27127200" imgH="7315200" progId="Equation.DSMT4">
                  <p:embed/>
                </p:oleObj>
              </mc:Choice>
              <mc:Fallback>
                <p:oleObj name="Equation" r:id="rId8" imgW="27127200" imgH="7315200" progId="Equation.DSMT4">
                  <p:embed/>
                  <p:pic>
                    <p:nvPicPr>
                      <p:cNvPr id="0" name="图片 37892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66976" y="2357430"/>
                        <a:ext cx="1130300" cy="304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9578" name="Object 10"/>
          <p:cNvGraphicFramePr>
            <a:graphicFrameLocks noChangeAspect="1"/>
          </p:cNvGraphicFramePr>
          <p:nvPr/>
        </p:nvGraphicFramePr>
        <p:xfrm>
          <a:off x="6310314" y="2214554"/>
          <a:ext cx="2476500" cy="393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4" name="Equation" r:id="rId9" imgW="59436000" imgH="9448800" progId="Equation.DSMT4">
                  <p:embed/>
                </p:oleObj>
              </mc:Choice>
              <mc:Fallback>
                <p:oleObj name="Equation" r:id="rId9" imgW="59436000" imgH="9448800" progId="Equation.DSMT4">
                  <p:embed/>
                  <p:pic>
                    <p:nvPicPr>
                      <p:cNvPr id="0" name="图片 37893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10314" y="2214554"/>
                        <a:ext cx="2476500" cy="3937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9579" name="Object 11"/>
          <p:cNvGraphicFramePr>
            <a:graphicFrameLocks noChangeAspect="1"/>
          </p:cNvGraphicFramePr>
          <p:nvPr/>
        </p:nvGraphicFramePr>
        <p:xfrm>
          <a:off x="4310050" y="2000240"/>
          <a:ext cx="1358900" cy="1003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5" name="Equation" r:id="rId11" imgW="32613600" imgH="24079200" progId="Equation.DSMT4">
                  <p:embed/>
                </p:oleObj>
              </mc:Choice>
              <mc:Fallback>
                <p:oleObj name="Equation" r:id="rId11" imgW="32613600" imgH="24079200" progId="Equation.DSMT4">
                  <p:embed/>
                  <p:pic>
                    <p:nvPicPr>
                      <p:cNvPr id="0" name="图片 37894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10050" y="2000240"/>
                        <a:ext cx="1358900" cy="1003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/>
        </p:nvGraphicFramePr>
        <p:xfrm>
          <a:off x="3881422" y="2428868"/>
          <a:ext cx="285752" cy="1848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6" name="Equation" r:id="rId13" imgW="5181600" imgH="3352800" progId="Equation.DSMT4">
                  <p:embed/>
                </p:oleObj>
              </mc:Choice>
              <mc:Fallback>
                <p:oleObj name="Equation" r:id="rId13" imgW="5181600" imgH="3352800" progId="Equation.DSMT4">
                  <p:embed/>
                  <p:pic>
                    <p:nvPicPr>
                      <p:cNvPr id="0" name="图片 37895"/>
                      <p:cNvPicPr>
                        <a:picLocks noChangeAspect="1"/>
                      </p:cNvPicPr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881422" y="2428868"/>
                        <a:ext cx="285752" cy="18489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9582" name="Object 14"/>
          <p:cNvGraphicFramePr>
            <a:graphicFrameLocks noChangeAspect="1"/>
          </p:cNvGraphicFramePr>
          <p:nvPr/>
        </p:nvGraphicFramePr>
        <p:xfrm>
          <a:off x="5810248" y="2357430"/>
          <a:ext cx="285750" cy="184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7" name="Equation" r:id="rId15" imgW="5181600" imgH="3352800" progId="Equation.DSMT4">
                  <p:embed/>
                </p:oleObj>
              </mc:Choice>
              <mc:Fallback>
                <p:oleObj name="Equation" r:id="rId15" imgW="5181600" imgH="3352800" progId="Equation.DSMT4">
                  <p:embed/>
                  <p:pic>
                    <p:nvPicPr>
                      <p:cNvPr id="0" name="图片 37896"/>
                      <p:cNvPicPr>
                        <a:picLocks noChangeAspect="1"/>
                      </p:cNvPicPr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10248" y="2357430"/>
                        <a:ext cx="285750" cy="18415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9583" name="Object 15"/>
          <p:cNvGraphicFramePr>
            <a:graphicFrameLocks noChangeAspect="1"/>
          </p:cNvGraphicFramePr>
          <p:nvPr/>
        </p:nvGraphicFramePr>
        <p:xfrm>
          <a:off x="7524760" y="2857496"/>
          <a:ext cx="214314" cy="3307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8" name="Equation" r:id="rId16" imgW="3352800" imgH="5181600" progId="Equation.DSMT4">
                  <p:embed/>
                </p:oleObj>
              </mc:Choice>
              <mc:Fallback>
                <p:oleObj name="Equation" r:id="rId16" imgW="3352800" imgH="5181600" progId="Equation.DSMT4">
                  <p:embed/>
                  <p:pic>
                    <p:nvPicPr>
                      <p:cNvPr id="0" name="图片 37897"/>
                      <p:cNvPicPr>
                        <a:picLocks noChangeAspect="1"/>
                      </p:cNvPicPr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524760" y="2857496"/>
                        <a:ext cx="214314" cy="33070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89584" name="Object 16"/>
          <p:cNvGraphicFramePr>
            <a:graphicFrameLocks noChangeAspect="1"/>
          </p:cNvGraphicFramePr>
          <p:nvPr/>
        </p:nvGraphicFramePr>
        <p:xfrm>
          <a:off x="6524628" y="3500438"/>
          <a:ext cx="2095500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99" name="Equation" r:id="rId18" imgW="50292000" imgH="16764000" progId="Equation.DSMT4">
                  <p:embed/>
                </p:oleObj>
              </mc:Choice>
              <mc:Fallback>
                <p:oleObj name="Equation" r:id="rId18" imgW="50292000" imgH="16764000" progId="Equation.DSMT4">
                  <p:embed/>
                  <p:pic>
                    <p:nvPicPr>
                      <p:cNvPr id="0" name="图片 37898"/>
                      <p:cNvPicPr>
                        <a:picLocks noChangeAspect="1"/>
                      </p:cNvPicPr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524628" y="3500438"/>
                        <a:ext cx="2095500" cy="6985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89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389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389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389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389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389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389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389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389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89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389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389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1389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389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9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1389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389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1" grpId="0"/>
      <p:bldP spid="12" grpId="0"/>
      <p:bldP spid="13" grpId="0"/>
      <p:bldP spid="15" grpId="0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0000" y="2235835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839653" y="1536700"/>
            <a:ext cx="25126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矩阵的初等变换</a:t>
            </a:r>
            <a:endParaRPr lang="zh-CN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67473" y="2900045"/>
            <a:ext cx="9457055" cy="22936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216785" y="3075623"/>
            <a:ext cx="7758430" cy="1729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9pPr>
          </a:lstStyle>
          <a:p>
            <a:pPr indent="660400" algn="just" fontAlgn="auto">
              <a:lnSpc>
                <a:spcPct val="150000"/>
              </a:lnSpc>
              <a:spcBef>
                <a:spcPts val="0"/>
              </a:spcBef>
              <a:extLst>
                <a:ext uri="{35155182-B16C-46BC-9424-99874614C6A1}">
                  <wpsdc:indentchars xmlns:wpsdc="http://www.wps.cn/officeDocument/2017/drawingmlCustomData" val="200" checksum="326428930"/>
                </a:ext>
              </a:extLst>
            </a:pPr>
            <a:r>
              <a:rPr lang="zh-CN" altLang="en-US" b="1" dirty="0">
                <a:solidFill>
                  <a:srgbClr val="786DCE"/>
                </a:solidFill>
                <a:sym typeface="+mn-ea"/>
              </a:rPr>
              <a:t>矩阵的初等变换是矩阵的一种十分重要的运算</a:t>
            </a:r>
            <a:r>
              <a:rPr lang="zh-CN" altLang="en-US" b="1" dirty="0">
                <a:solidFill>
                  <a:srgbClr val="786DCE"/>
                </a:solidFill>
                <a:sym typeface="Symbol" panose="05050102010706020507" pitchFamily="18" charset="2"/>
              </a:rPr>
              <a:t></a:t>
            </a:r>
            <a:r>
              <a:rPr lang="zh-CN" altLang="en-US" b="1" dirty="0">
                <a:solidFill>
                  <a:srgbClr val="786DCE"/>
                </a:solidFill>
                <a:sym typeface="+mn-ea"/>
              </a:rPr>
              <a:t> 它在解线性方程组、求逆矩阵及矩阵理论的探讨中都可起重要的作用</a:t>
            </a:r>
            <a:r>
              <a:rPr lang="en-US" altLang="zh-CN" b="1" dirty="0">
                <a:solidFill>
                  <a:srgbClr val="786DCE"/>
                </a:solidFill>
                <a:sym typeface="+mn-ea"/>
              </a:rPr>
              <a:t>.</a:t>
            </a:r>
            <a:endParaRPr lang="zh-CN" altLang="en-US" b="1" i="1" dirty="0">
              <a:solidFill>
                <a:srgbClr val="786DCE"/>
              </a:solidFill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1347470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988502" y="3290791"/>
            <a:ext cx="395605" cy="3073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2498725" y="3232150"/>
            <a:ext cx="598170" cy="40576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因为</a:t>
            </a:r>
            <a:r>
              <a:rPr lang="zh-CN" altLang="en-US" sz="2400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lang="zh-CN" altLang="en-US" sz="24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2" name="图片 11" descr="例题_01"/>
          <p:cNvPicPr>
            <a:picLocks noChangeAspect="1"/>
          </p:cNvPicPr>
          <p:nvPr/>
        </p:nvPicPr>
        <p:blipFill>
          <a:blip r:embed="rId3"/>
          <a:srcRect l="8807" t="8481" r="79385" b="77630"/>
          <a:stretch>
            <a:fillRect/>
          </a:stretch>
        </p:blipFill>
        <p:spPr>
          <a:xfrm>
            <a:off x="992505" y="1580792"/>
            <a:ext cx="1439545" cy="952500"/>
          </a:xfrm>
          <a:prstGeom prst="rect">
            <a:avLst/>
          </a:prstGeom>
        </p:spPr>
      </p:pic>
      <p:sp>
        <p:nvSpPr>
          <p:cNvPr id="24578" name="Text Box 2"/>
          <p:cNvSpPr txBox="1"/>
          <p:nvPr/>
        </p:nvSpPr>
        <p:spPr>
          <a:xfrm>
            <a:off x="1066800" y="385445"/>
            <a:ext cx="10077450" cy="84850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的行最简形矩阵为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则矩阵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经初等行变换可化为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, 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P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是一个</a:t>
            </a:r>
            <a:r>
              <a:rPr kumimoji="1"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可逆矩阵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</a:t>
            </a:r>
            <a:r>
              <a:rPr kumimoji="1"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满足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.</a:t>
            </a:r>
            <a:endParaRPr lang="en-US" altLang="zh-CN" sz="2400" i="1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2" name="Text Box 5"/>
          <p:cNvSpPr txBox="1"/>
          <p:nvPr/>
        </p:nvSpPr>
        <p:spPr>
          <a:xfrm>
            <a:off x="2498725" y="1621432"/>
            <a:ext cx="8644890" cy="154709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250000"/>
              </a:lnSpc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设</a:t>
            </a:r>
            <a:r>
              <a:rPr lang="zh-CN" altLang="en-US" sz="2200" dirty="0">
                <a:solidFill>
                  <a:srgbClr val="660066"/>
                </a:solidFill>
                <a:latin typeface="Times New Roman" panose="02020603050405020304" pitchFamily="18" charset="0"/>
              </a:rPr>
              <a:t>                             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的行最简形矩阵为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zh-CN" altLang="en-US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 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求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, 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并求一个可逆矩阵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,</a:t>
            </a:r>
            <a:endParaRPr lang="en-US" altLang="zh-CN" sz="22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>
              <a:lnSpc>
                <a:spcPct val="250000"/>
              </a:lnSpc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使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PA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2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27656" name="Group 16"/>
          <p:cNvGrpSpPr/>
          <p:nvPr/>
        </p:nvGrpSpPr>
        <p:grpSpPr>
          <a:xfrm>
            <a:off x="3202847" y="1537856"/>
            <a:ext cx="1587501" cy="1198563"/>
            <a:chOff x="3552" y="1632"/>
            <a:chExt cx="1000" cy="755"/>
          </a:xfrm>
        </p:grpSpPr>
        <p:pic>
          <p:nvPicPr>
            <p:cNvPr id="27677" name="Picture 17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3552" y="1632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pic>
          <p:nvPicPr>
            <p:cNvPr id="27678" name="Picture 1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4346" y="1632"/>
              <a:ext cx="206" cy="75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27679" name="Group 19"/>
            <p:cNvGrpSpPr/>
            <p:nvPr/>
          </p:nvGrpSpPr>
          <p:grpSpPr>
            <a:xfrm>
              <a:off x="3663" y="1674"/>
              <a:ext cx="786" cy="661"/>
              <a:chOff x="3117" y="1647"/>
              <a:chExt cx="786" cy="661"/>
            </a:xfrm>
          </p:grpSpPr>
          <p:sp>
            <p:nvSpPr>
              <p:cNvPr id="27680" name="Text Box 20"/>
              <p:cNvSpPr txBox="1"/>
              <p:nvPr/>
            </p:nvSpPr>
            <p:spPr>
              <a:xfrm>
                <a:off x="3117" y="1647"/>
                <a:ext cx="786" cy="256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2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1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1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81" name="Text Box 21"/>
              <p:cNvSpPr txBox="1"/>
              <p:nvPr/>
            </p:nvSpPr>
            <p:spPr>
              <a:xfrm>
                <a:off x="3117" y="1863"/>
                <a:ext cx="78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1     1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27682" name="Text Box 22"/>
              <p:cNvSpPr txBox="1"/>
              <p:nvPr/>
            </p:nvSpPr>
            <p:spPr>
              <a:xfrm>
                <a:off x="3117" y="2071"/>
                <a:ext cx="785" cy="237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4   6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  2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</p:grpSp>
      </p:grpSp>
      <p:sp>
        <p:nvSpPr>
          <p:cNvPr id="27657" name="Text Box 23"/>
          <p:cNvSpPr txBox="1"/>
          <p:nvPr/>
        </p:nvSpPr>
        <p:spPr>
          <a:xfrm>
            <a:off x="2813106" y="1964690"/>
            <a:ext cx="450444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031230" y="3329940"/>
            <a:ext cx="3738880" cy="1482725"/>
            <a:chOff x="10863" y="5259"/>
            <a:chExt cx="5888" cy="2335"/>
          </a:xfrm>
        </p:grpSpPr>
        <p:grpSp>
          <p:nvGrpSpPr>
            <p:cNvPr id="5" name="组合 4"/>
            <p:cNvGrpSpPr/>
            <p:nvPr/>
          </p:nvGrpSpPr>
          <p:grpSpPr>
            <a:xfrm>
              <a:off x="10863" y="5259"/>
              <a:ext cx="5888" cy="2335"/>
              <a:chOff x="11110" y="5347"/>
              <a:chExt cx="5888" cy="2335"/>
            </a:xfrm>
          </p:grpSpPr>
          <p:pic>
            <p:nvPicPr>
              <p:cNvPr id="100" name="Picture 63"/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tretch>
                <a:fillRect/>
              </a:stretch>
            </p:blipFill>
            <p:spPr>
              <a:xfrm>
                <a:off x="12390" y="5347"/>
                <a:ext cx="4608" cy="2335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sp>
            <p:nvSpPr>
              <p:cNvPr id="106" name="Text Box 64"/>
              <p:cNvSpPr txBox="1"/>
              <p:nvPr/>
            </p:nvSpPr>
            <p:spPr>
              <a:xfrm>
                <a:off x="12626" y="5454"/>
                <a:ext cx="4143" cy="58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1    1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2     0    1   0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8" name="Text Box 66"/>
              <p:cNvSpPr txBox="1"/>
              <p:nvPr/>
            </p:nvSpPr>
            <p:spPr>
              <a:xfrm>
                <a:off x="12641" y="6284"/>
                <a:ext cx="4044" cy="58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3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3     1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2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9" name="Text Box 67"/>
              <p:cNvSpPr txBox="1"/>
              <p:nvPr/>
            </p:nvSpPr>
            <p:spPr>
              <a:xfrm>
                <a:off x="12641" y="7014"/>
                <a:ext cx="4044" cy="58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0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4     4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2    0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1" name="Text Box 40"/>
              <p:cNvSpPr txBox="1"/>
              <p:nvPr/>
            </p:nvSpPr>
            <p:spPr>
              <a:xfrm>
                <a:off x="11111" y="5418"/>
                <a:ext cx="1186" cy="58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en-US" altLang="zh-CN" sz="2400" baseline="-30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</a:t>
                </a:r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en-US" altLang="zh-CN" sz="2400" baseline="-30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2" name="Text Box 53"/>
              <p:cNvSpPr txBox="1"/>
              <p:nvPr/>
            </p:nvSpPr>
            <p:spPr>
              <a:xfrm>
                <a:off x="11110" y="5903"/>
                <a:ext cx="1189" cy="58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/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r</a:t>
                </a:r>
                <a:r>
                  <a:rPr lang="en-US" altLang="zh-CN" sz="2400" baseline="-30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3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Symbol" panose="05050102010706020507" pitchFamily="18" charset="2"/>
                  </a:rPr>
                  <a:t>2</a:t>
                </a:r>
                <a:r>
                  <a:rPr lang="en-US" altLang="zh-CN" sz="2400" i="1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+mn-ea"/>
                  </a:rPr>
                  <a:t>r</a:t>
                </a:r>
                <a:r>
                  <a:rPr lang="en-US" altLang="zh-CN" sz="2400" baseline="-30000" dirty="0">
                    <a:solidFill>
                      <a:srgbClr val="660066"/>
                    </a:solidFill>
                    <a:latin typeface="Times New Roman" panose="02020603050405020304" pitchFamily="18" charset="0"/>
                    <a:sym typeface="+mn-ea"/>
                  </a:rPr>
                  <a:t>2</a:t>
                </a:r>
                <a:endPara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endParaRPr>
              </a:p>
            </p:txBody>
          </p:sp>
          <p:sp>
            <p:nvSpPr>
              <p:cNvPr id="123" name="Text Box 112"/>
              <p:cNvSpPr txBox="1"/>
              <p:nvPr/>
            </p:nvSpPr>
            <p:spPr>
              <a:xfrm>
                <a:off x="11380" y="5933"/>
                <a:ext cx="649" cy="1454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60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~</a:t>
                </a:r>
                <a:endPara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6" name="Text Box 40"/>
            <p:cNvSpPr txBox="1"/>
            <p:nvPr/>
          </p:nvSpPr>
          <p:spPr>
            <a:xfrm>
              <a:off x="10911" y="6747"/>
              <a:ext cx="1189" cy="58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 algn="l"/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2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1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498725" y="3319780"/>
            <a:ext cx="3521075" cy="1482725"/>
            <a:chOff x="5300" y="5558"/>
            <a:chExt cx="5545" cy="2335"/>
          </a:xfrm>
        </p:grpSpPr>
        <p:grpSp>
          <p:nvGrpSpPr>
            <p:cNvPr id="7" name="组合 6"/>
            <p:cNvGrpSpPr/>
            <p:nvPr/>
          </p:nvGrpSpPr>
          <p:grpSpPr>
            <a:xfrm>
              <a:off x="6752" y="5558"/>
              <a:ext cx="4093" cy="2335"/>
              <a:chOff x="12627" y="5347"/>
              <a:chExt cx="4093" cy="2335"/>
            </a:xfrm>
          </p:grpSpPr>
          <p:pic>
            <p:nvPicPr>
              <p:cNvPr id="8" name="Picture 63"/>
              <p:cNvPicPr>
                <a:picLocks noChangeAspect="1"/>
              </p:cNvPicPr>
              <p:nvPr/>
            </p:nvPicPr>
            <p:blipFill>
              <a:blip r:embed="rId6">
                <a:clrChange>
                  <a:clrFrom>
                    <a:srgbClr val="000000"/>
                  </a:clrFrom>
                  <a:clrTo>
                    <a:srgbClr val="660066"/>
                  </a:clrTo>
                </a:clrChange>
              </a:blip>
              <a:stretch>
                <a:fillRect/>
              </a:stretch>
            </p:blipFill>
            <p:spPr>
              <a:xfrm>
                <a:off x="12627" y="5347"/>
                <a:ext cx="4093" cy="2335"/>
              </a:xfrm>
              <a:prstGeom prst="rect">
                <a:avLst/>
              </a:prstGeom>
              <a:noFill/>
              <a:ln w="38100">
                <a:noFill/>
              </a:ln>
            </p:spPr>
          </p:pic>
          <p:sp>
            <p:nvSpPr>
              <p:cNvPr id="9" name="Text Box 64"/>
              <p:cNvSpPr txBox="1"/>
              <p:nvPr/>
            </p:nvSpPr>
            <p:spPr>
              <a:xfrm>
                <a:off x="12885" y="5434"/>
                <a:ext cx="3526" cy="58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2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1   0   0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" name="Text Box 66"/>
              <p:cNvSpPr txBox="1"/>
              <p:nvPr/>
            </p:nvSpPr>
            <p:spPr>
              <a:xfrm>
                <a:off x="12900" y="6264"/>
                <a:ext cx="3503" cy="581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1    1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2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0 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1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0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" name="Text Box 67"/>
              <p:cNvSpPr txBox="1"/>
              <p:nvPr/>
            </p:nvSpPr>
            <p:spPr>
              <a:xfrm>
                <a:off x="12900" y="6994"/>
                <a:ext cx="3658" cy="582"/>
              </a:xfrm>
              <a:prstGeom prst="rect">
                <a:avLst/>
              </a:prstGeom>
              <a:noFill/>
              <a:ln w="38100">
                <a:noFill/>
              </a:ln>
            </p:spPr>
            <p:txBody>
              <a:bodyPr wrap="none" lIns="0" tIns="0" rIns="0" bIns="0">
                <a:spAutoFit/>
              </a:bodyPr>
              <a:lstStyle/>
              <a:p>
                <a:pPr algn="l"/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4  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6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rPr>
                  <a:t>    2   0</a:t>
                </a:r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  <a:sym typeface="Symbol" panose="05050102010706020507" pitchFamily="18" charset="2"/>
                  </a:rPr>
                  <a:t>   0   1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endParaRPr>
              </a:p>
            </p:txBody>
          </p:sp>
        </p:grpSp>
        <p:sp>
          <p:nvSpPr>
            <p:cNvPr id="16" name="Text Box 23"/>
            <p:cNvSpPr txBox="1"/>
            <p:nvPr/>
          </p:nvSpPr>
          <p:spPr>
            <a:xfrm>
              <a:off x="5300" y="6435"/>
              <a:ext cx="1598" cy="58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(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A</a:t>
              </a:r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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)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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sp>
        <p:nvSpPr>
          <p:cNvPr id="18" name="矩形标注 17"/>
          <p:cNvSpPr/>
          <p:nvPr/>
        </p:nvSpPr>
        <p:spPr>
          <a:xfrm>
            <a:off x="4964789" y="5078095"/>
            <a:ext cx="1219200" cy="1404000"/>
          </a:xfrm>
          <a:prstGeom prst="wedgeRectCallout">
            <a:avLst>
              <a:gd name="adj1" fmla="val -96631"/>
              <a:gd name="adj2" fmla="val -11249"/>
            </a:avLst>
          </a:prstGeom>
          <a:noFill/>
          <a:ln w="38100" cap="flat" cmpd="dbl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0" tIns="0" rIns="0" bIns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9" name="Text Box 7"/>
          <p:cNvSpPr txBox="1"/>
          <p:nvPr/>
        </p:nvSpPr>
        <p:spPr>
          <a:xfrm>
            <a:off x="2539484" y="5159058"/>
            <a:ext cx="1025922" cy="740203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kumimoji="1" lang="zh-CN" altLang="en-US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行最简形</a:t>
            </a:r>
            <a:endParaRPr kumimoji="1" lang="zh-CN" altLang="en-US" sz="2000" dirty="0">
              <a:solidFill>
                <a:srgbClr val="660066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  <a:sym typeface="Symbol" panose="05050102010706020507" pitchFamily="18" charset="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</a:pPr>
            <a:r>
              <a:rPr kumimoji="1" lang="zh-CN" altLang="en-US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矩阵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F</a:t>
            </a:r>
            <a:endParaRPr lang="en-US" altLang="zh-CN" sz="2200" b="1" i="1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80" name="矩形标注 79"/>
          <p:cNvSpPr/>
          <p:nvPr/>
        </p:nvSpPr>
        <p:spPr>
          <a:xfrm>
            <a:off x="6289717" y="5065601"/>
            <a:ext cx="1358534" cy="1404000"/>
          </a:xfrm>
          <a:prstGeom prst="wedgeRectCallout">
            <a:avLst>
              <a:gd name="adj1" fmla="val 87004"/>
              <a:gd name="adj2" fmla="val -8971"/>
            </a:avLst>
          </a:prstGeom>
          <a:noFill/>
          <a:ln w="38100" cap="flat" cmpd="dbl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0" tIns="0" rIns="0" bIns="0">
            <a:spAutoFit/>
          </a:bodyPr>
          <a:lstStyle/>
          <a:p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1" name="Text Box 7"/>
          <p:cNvSpPr txBox="1"/>
          <p:nvPr/>
        </p:nvSpPr>
        <p:spPr>
          <a:xfrm>
            <a:off x="8448598" y="5312608"/>
            <a:ext cx="1571702" cy="338554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kumimoji="1" lang="zh-CN" altLang="en-US" sz="2000" dirty="0" smtClean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可逆</a:t>
            </a:r>
            <a:r>
              <a:rPr kumimoji="1" lang="zh-CN" altLang="en-US" sz="2000" dirty="0" smtClean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矩</a:t>
            </a:r>
            <a:r>
              <a:rPr kumimoji="1" lang="zh-CN" altLang="en-US" sz="2000" dirty="0" smtClean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阵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P</a:t>
            </a:r>
            <a:endParaRPr lang="en-US" altLang="zh-CN" sz="2200" b="1" i="1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3625856" y="5021166"/>
            <a:ext cx="772647" cy="1354217"/>
            <a:chOff x="3625856" y="5021166"/>
            <a:chExt cx="772647" cy="1354217"/>
          </a:xfrm>
        </p:grpSpPr>
        <p:sp>
          <p:nvSpPr>
            <p:cNvPr id="20" name="Text Box 40"/>
            <p:cNvSpPr txBox="1"/>
            <p:nvPr/>
          </p:nvSpPr>
          <p:spPr>
            <a:xfrm>
              <a:off x="3625856" y="5021166"/>
              <a:ext cx="772647" cy="1354217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3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  <a:p>
              <a:pPr algn="ctr"/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endParaRPr>
            </a:p>
            <a:p>
              <a:pPr algn="ctr"/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  <a:p>
              <a:pPr algn="ctr"/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+4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r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2</a:t>
              </a:r>
              <a:endPara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8" name="Text Box 112"/>
            <p:cNvSpPr txBox="1"/>
            <p:nvPr/>
          </p:nvSpPr>
          <p:spPr>
            <a:xfrm>
              <a:off x="3763526" y="5386705"/>
              <a:ext cx="412115" cy="92329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60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</a:t>
              </a:r>
              <a:endParaRPr lang="en-US" altLang="zh-CN" sz="6000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75821" y="5068570"/>
            <a:ext cx="2892493" cy="1388695"/>
            <a:chOff x="4875821" y="5068570"/>
            <a:chExt cx="2892493" cy="1388695"/>
          </a:xfrm>
        </p:grpSpPr>
        <p:grpSp>
          <p:nvGrpSpPr>
            <p:cNvPr id="35" name="组合 34"/>
            <p:cNvGrpSpPr/>
            <p:nvPr/>
          </p:nvGrpSpPr>
          <p:grpSpPr>
            <a:xfrm>
              <a:off x="4967329" y="5068570"/>
              <a:ext cx="2800985" cy="1384300"/>
              <a:chOff x="8073" y="7982"/>
              <a:chExt cx="4411" cy="2180"/>
            </a:xfrm>
          </p:grpSpPr>
          <p:grpSp>
            <p:nvGrpSpPr>
              <p:cNvPr id="22" name="组合 21"/>
              <p:cNvGrpSpPr/>
              <p:nvPr/>
            </p:nvGrpSpPr>
            <p:grpSpPr>
              <a:xfrm>
                <a:off x="8073" y="7982"/>
                <a:ext cx="1935" cy="2141"/>
                <a:chOff x="13567" y="5372"/>
                <a:chExt cx="1935" cy="2141"/>
              </a:xfrm>
            </p:grpSpPr>
            <p:sp>
              <p:nvSpPr>
                <p:cNvPr id="24" name="Text Box 64"/>
                <p:cNvSpPr txBox="1"/>
                <p:nvPr/>
              </p:nvSpPr>
              <p:spPr>
                <a:xfrm>
                  <a:off x="13567" y="5372"/>
                  <a:ext cx="1680" cy="58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1    0    0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5" name="Text Box 66"/>
                <p:cNvSpPr txBox="1"/>
                <p:nvPr/>
              </p:nvSpPr>
              <p:spPr>
                <a:xfrm>
                  <a:off x="13582" y="6202"/>
                  <a:ext cx="1703" cy="58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0    1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1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26" name="Text Box 67"/>
                <p:cNvSpPr txBox="1"/>
                <p:nvPr/>
              </p:nvSpPr>
              <p:spPr>
                <a:xfrm>
                  <a:off x="13582" y="6932"/>
                  <a:ext cx="1920" cy="58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0    0    0  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</p:grpSp>
          <p:grpSp>
            <p:nvGrpSpPr>
              <p:cNvPr id="29" name="组合 28"/>
              <p:cNvGrpSpPr/>
              <p:nvPr/>
            </p:nvGrpSpPr>
            <p:grpSpPr>
              <a:xfrm>
                <a:off x="10263" y="8021"/>
                <a:ext cx="2221" cy="2141"/>
                <a:chOff x="11801" y="5574"/>
                <a:chExt cx="2221" cy="2141"/>
              </a:xfrm>
            </p:grpSpPr>
            <p:sp>
              <p:nvSpPr>
                <p:cNvPr id="31" name="Text Box 64"/>
                <p:cNvSpPr txBox="1"/>
                <p:nvPr/>
              </p:nvSpPr>
              <p:spPr>
                <a:xfrm>
                  <a:off x="11801" y="5574"/>
                  <a:ext cx="2083" cy="582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3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    3    1 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32" name="Text Box 66"/>
                <p:cNvSpPr txBox="1"/>
                <p:nvPr/>
              </p:nvSpPr>
              <p:spPr>
                <a:xfrm>
                  <a:off x="12054" y="6404"/>
                  <a:ext cx="1742" cy="582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3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2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1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  <p:sp>
              <p:nvSpPr>
                <p:cNvPr id="34" name="Text Box 67"/>
                <p:cNvSpPr txBox="1"/>
                <p:nvPr/>
              </p:nvSpPr>
              <p:spPr>
                <a:xfrm>
                  <a:off x="11816" y="7134"/>
                  <a:ext cx="2206" cy="581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none" lIns="0" tIns="0" rIns="0" bIns="0">
                  <a:spAutoFit/>
                </a:bodyPr>
                <a:lstStyle/>
                <a:p>
                  <a:pPr algn="l"/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10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8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  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  <a:ea typeface="宋体" panose="02010600030101010101" pitchFamily="2" charset="-122"/>
                      <a:sym typeface="Symbol" panose="05050102010706020507" pitchFamily="18" charset="2"/>
                    </a:rPr>
                    <a:t>3</a:t>
                  </a:r>
                  <a:r>
                    <a:rPr lang="en-US" altLang="zh-CN" sz="2400" dirty="0">
                      <a:solidFill>
                        <a:srgbClr val="660066"/>
                      </a:solidFill>
                      <a:latin typeface="Times New Roman" panose="02020603050405020304" pitchFamily="18" charset="0"/>
                    </a:rPr>
                    <a:t>  </a:t>
                  </a:r>
                  <a:endPara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</a:endParaRPr>
                </a:p>
              </p:txBody>
            </p:sp>
          </p:grpSp>
        </p:grpSp>
        <p:sp>
          <p:nvSpPr>
            <p:cNvPr id="13" name="左中括号 12"/>
            <p:cNvSpPr/>
            <p:nvPr/>
          </p:nvSpPr>
          <p:spPr>
            <a:xfrm>
              <a:off x="4875821" y="5125265"/>
              <a:ext cx="108000" cy="1332000"/>
            </a:xfrm>
            <a:prstGeom prst="leftBracket">
              <a:avLst>
                <a:gd name="adj" fmla="val 89024"/>
              </a:avLst>
            </a:prstGeom>
            <a:ln w="19050">
              <a:solidFill>
                <a:srgbClr val="660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左中括号 13"/>
            <p:cNvSpPr/>
            <p:nvPr/>
          </p:nvSpPr>
          <p:spPr>
            <a:xfrm flipH="1">
              <a:off x="7648250" y="5125265"/>
              <a:ext cx="108000" cy="1332000"/>
            </a:xfrm>
            <a:prstGeom prst="leftBracket">
              <a:avLst>
                <a:gd name="adj" fmla="val 89024"/>
              </a:avLst>
            </a:prstGeom>
            <a:ln w="19050">
              <a:solidFill>
                <a:srgbClr val="66006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44" grpId="0"/>
      <p:bldP spid="48144" grpId="1"/>
      <p:bldP spid="48145" grpId="0"/>
      <p:bldP spid="48145" grpId="1"/>
      <p:bldP spid="18" grpId="0" bldLvl="0" animBg="1"/>
      <p:bldP spid="79" grpId="0"/>
      <p:bldP spid="80" grpId="0" bldLvl="0" animBg="1"/>
      <p:bldP spid="8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文框 7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139055" y="2926080"/>
            <a:ext cx="60382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 b="1">
                <a:solidFill>
                  <a:srgbClr val="00B0F0"/>
                </a:solidFill>
              </a:rPr>
              <a:t>回顾</a:t>
            </a:r>
            <a:endParaRPr lang="zh-CN" altLang="en-US" sz="4800" b="1">
              <a:solidFill>
                <a:srgbClr val="00B0F0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  <p:bldLst>
      <p:bldP spid="6" grpId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1366520"/>
            <a:ext cx="11519535" cy="398970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52546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1106805"/>
            <a:ext cx="6422391" cy="536575"/>
            <a:chOff x="6462443" y="604011"/>
            <a:chExt cx="5933967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3966" cy="536575"/>
              <a:chOff x="6816659" y="604011"/>
              <a:chExt cx="5933966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3396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5376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方程组的同解变换与增广矩阵的关系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741805"/>
            <a:ext cx="10103485" cy="18465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在解线性方程组的过程中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我们可以把一个方程变为另一个同解的方程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这种变换过程称为同解变换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同解变换有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1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）交换两个方程的位置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2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把某个方程乘一个非零数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3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某个方程的非零倍加到另一个方程上（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消元法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4691" name="Text Box 355"/>
          <p:cNvSpPr txBox="1"/>
          <p:nvPr/>
        </p:nvSpPr>
        <p:spPr>
          <a:xfrm>
            <a:off x="1023620" y="3571875"/>
            <a:ext cx="10104120" cy="147701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线性方程组与其增广矩阵相互对应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对方程组的变换完全可以转换为对方程组的增广矩阵的变换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marL="342900" indent="-342900" algn="just" fontAlgn="auto">
              <a:lnSpc>
                <a:spcPct val="150000"/>
              </a:lnSpc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把方程组的上述三种同解变换移植到矩阵上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就得到矩阵的三种</a:t>
            </a:r>
            <a:r>
              <a:rPr lang="zh-CN" altLang="en-US" sz="24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初等变换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91" grpId="0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723265"/>
            <a:ext cx="11519535" cy="23323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295338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451485"/>
            <a:ext cx="3132001" cy="536575"/>
            <a:chOff x="6462443" y="604011"/>
            <a:chExt cx="2893812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893811" cy="536575"/>
              <a:chOff x="6816659" y="604011"/>
              <a:chExt cx="2893811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89381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66066"/>
                <a:ext cx="243014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矩阵的初等变换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3473450"/>
            <a:ext cx="11519535" cy="290893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628015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5" y="3220720"/>
            <a:ext cx="3132001" cy="536575"/>
            <a:chOff x="6462443" y="604011"/>
            <a:chExt cx="2893812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2893811" cy="536575"/>
              <a:chOff x="6816659" y="604011"/>
              <a:chExt cx="2893811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289381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55433"/>
                <a:ext cx="243366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初等变换的符号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6593" name="Text Box 209"/>
          <p:cNvSpPr txBox="1"/>
          <p:nvPr/>
        </p:nvSpPr>
        <p:spPr>
          <a:xfrm>
            <a:off x="1676400" y="1141730"/>
            <a:ext cx="6696075" cy="15506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下面三种变换称为矩阵的初等行(列)变换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对换两行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000" spc="200" dirty="0">
              <a:solidFill>
                <a:srgbClr val="44546A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(ii)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以非零数</a:t>
            </a:r>
            <a:r>
              <a:rPr kumimoji="1" lang="zh-CN" altLang="en-US" sz="2000" i="1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乘某一行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中的所有元素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000" spc="200" dirty="0">
              <a:solidFill>
                <a:srgbClr val="44546A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iii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把某一行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</a:t>
            </a:r>
            <a:r>
              <a:rPr kumimoji="1" lang="zh-CN" altLang="en-US" sz="2000" i="1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倍加到另一行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上去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6595" name="Text Box 211"/>
          <p:cNvSpPr txBox="1"/>
          <p:nvPr/>
        </p:nvSpPr>
        <p:spPr>
          <a:xfrm>
            <a:off x="1714500" y="5285105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这三种变换都是可逆的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且其逆变换是同一类型的初等变换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6596" name="Text Box 212"/>
          <p:cNvSpPr txBox="1"/>
          <p:nvPr/>
        </p:nvSpPr>
        <p:spPr>
          <a:xfrm>
            <a:off x="1714500" y="5732780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变换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的逆变换为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+(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或记作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597" name="Text Box 213"/>
          <p:cNvSpPr txBox="1"/>
          <p:nvPr/>
        </p:nvSpPr>
        <p:spPr>
          <a:xfrm>
            <a:off x="1714500" y="4008755"/>
            <a:ext cx="8686800" cy="11817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对换</a:t>
            </a:r>
            <a:r>
              <a:rPr lang="en-US" altLang="zh-CN" sz="2000" i="1" dirty="0" err="1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两行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乘非零数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上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82969" name="Rectangle 25"/>
          <p:cNvSpPr>
            <a:spLocks noChangeArrowheads="1"/>
          </p:cNvSpPr>
          <p:nvPr/>
        </p:nvSpPr>
        <p:spPr bwMode="auto">
          <a:xfrm>
            <a:off x="7484428" y="1790065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1" name="Rectangle 27"/>
          <p:cNvSpPr>
            <a:spLocks noChangeArrowheads="1"/>
          </p:cNvSpPr>
          <p:nvPr/>
        </p:nvSpPr>
        <p:spPr bwMode="auto">
          <a:xfrm>
            <a:off x="9068753" y="1358265"/>
            <a:ext cx="1716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初等行变换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3" name="Rectangle 29"/>
          <p:cNvSpPr>
            <a:spLocks noChangeArrowheads="1"/>
          </p:cNvSpPr>
          <p:nvPr/>
        </p:nvSpPr>
        <p:spPr bwMode="auto">
          <a:xfrm>
            <a:off x="9068753" y="2221865"/>
            <a:ext cx="1716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初等列变换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4" name="AutoShape 30"/>
          <p:cNvSpPr/>
          <p:nvPr/>
        </p:nvSpPr>
        <p:spPr bwMode="auto">
          <a:xfrm>
            <a:off x="8924290" y="1574165"/>
            <a:ext cx="215900" cy="863600"/>
          </a:xfrm>
          <a:prstGeom prst="leftBrace">
            <a:avLst>
              <a:gd name="adj1" fmla="val 33333"/>
              <a:gd name="adj2" fmla="val 50000"/>
            </a:avLst>
          </a:prstGeom>
          <a:noFill/>
          <a:ln w="2857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82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82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8" dur="500"/>
                                        <p:tgtEl>
                                          <p:spTgt spid="82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1" dur="500"/>
                                        <p:tgtEl>
                                          <p:spTgt spid="82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6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6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93" grpId="0" uiExpand="1" build="p"/>
      <p:bldP spid="16595" grpId="0" build="p"/>
      <p:bldP spid="16596" grpId="0" build="p"/>
      <p:bldP spid="16597" grpId="0" build="p"/>
      <p:bldP spid="82969" grpId="0" bldLvl="0" animBg="1"/>
      <p:bldP spid="82971" grpId="0" bldLvl="0" animBg="1"/>
      <p:bldP spid="82973" grpId="0" bldLvl="0" animBg="1"/>
      <p:bldP spid="82974" grpId="0" bldLvl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6" name="Object 19"/>
          <p:cNvGraphicFramePr>
            <a:graphicFrameLocks noChangeAspect="1"/>
          </p:cNvGraphicFramePr>
          <p:nvPr/>
        </p:nvGraphicFramePr>
        <p:xfrm>
          <a:off x="2084388" y="3932238"/>
          <a:ext cx="3719512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" name="Equation" r:id="rId1" imgW="39014400" imgH="22250400" progId="Equation.DSMT4">
                  <p:embed/>
                </p:oleObj>
              </mc:Choice>
              <mc:Fallback>
                <p:oleObj name="Equation" r:id="rId1" imgW="39014400" imgH="22250400" progId="Equation.DSMT4">
                  <p:embed/>
                  <p:pic>
                    <p:nvPicPr>
                      <p:cNvPr id="0" name="图片 1638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084388" y="3932238"/>
                        <a:ext cx="3719512" cy="212407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27" name="Object 18"/>
          <p:cNvGraphicFramePr>
            <a:graphicFrameLocks noChangeAspect="1"/>
          </p:cNvGraphicFramePr>
          <p:nvPr/>
        </p:nvGraphicFramePr>
        <p:xfrm>
          <a:off x="2084388" y="600075"/>
          <a:ext cx="3724275" cy="212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6" name="Equation" r:id="rId3" imgW="39014400" imgH="22250400" progId="Equation.DSMT4">
                  <p:embed/>
                </p:oleObj>
              </mc:Choice>
              <mc:Fallback>
                <p:oleObj name="Equation" r:id="rId3" imgW="39014400" imgH="22250400" progId="Equation.DSMT4">
                  <p:embed/>
                  <p:pic>
                    <p:nvPicPr>
                      <p:cNvPr id="0" name="图片 16385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84388" y="600075"/>
                        <a:ext cx="3724275" cy="21224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8612" name="Group 4"/>
          <p:cNvGrpSpPr/>
          <p:nvPr/>
        </p:nvGrpSpPr>
        <p:grpSpPr bwMode="auto">
          <a:xfrm>
            <a:off x="2200275" y="1098550"/>
            <a:ext cx="2743200" cy="1079500"/>
            <a:chOff x="192" y="712"/>
            <a:chExt cx="1728" cy="680"/>
          </a:xfrm>
        </p:grpSpPr>
        <p:sp>
          <p:nvSpPr>
            <p:cNvPr id="26640" name="Line 5"/>
            <p:cNvSpPr>
              <a:spLocks noChangeShapeType="1"/>
            </p:cNvSpPr>
            <p:nvPr/>
          </p:nvSpPr>
          <p:spPr bwMode="auto">
            <a:xfrm>
              <a:off x="192" y="712"/>
              <a:ext cx="28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1" name="Line 6"/>
            <p:cNvSpPr>
              <a:spLocks noChangeShapeType="1"/>
            </p:cNvSpPr>
            <p:nvPr/>
          </p:nvSpPr>
          <p:spPr bwMode="auto">
            <a:xfrm>
              <a:off x="480" y="720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2" name="Line 7"/>
            <p:cNvSpPr>
              <a:spLocks noChangeShapeType="1"/>
            </p:cNvSpPr>
            <p:nvPr/>
          </p:nvSpPr>
          <p:spPr bwMode="auto">
            <a:xfrm>
              <a:off x="480" y="1056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3" name="Line 8"/>
            <p:cNvSpPr>
              <a:spLocks noChangeShapeType="1"/>
            </p:cNvSpPr>
            <p:nvPr/>
          </p:nvSpPr>
          <p:spPr bwMode="auto">
            <a:xfrm>
              <a:off x="1200" y="1056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44" name="Line 9"/>
            <p:cNvSpPr>
              <a:spLocks noChangeShapeType="1"/>
            </p:cNvSpPr>
            <p:nvPr/>
          </p:nvSpPr>
          <p:spPr bwMode="auto">
            <a:xfrm>
              <a:off x="1200" y="1392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sp>
        <p:nvSpPr>
          <p:cNvPr id="68618" name="Text Box 10"/>
          <p:cNvSpPr txBox="1">
            <a:spLocks noChangeArrowheads="1"/>
          </p:cNvSpPr>
          <p:nvPr/>
        </p:nvSpPr>
        <p:spPr bwMode="auto">
          <a:xfrm>
            <a:off x="5880100" y="476250"/>
            <a:ext cx="5073015" cy="3284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 smtClean="0">
                <a:solidFill>
                  <a:srgbClr val="FF3300"/>
                </a:solidFill>
              </a:rPr>
              <a:t>行阶梯形矩阵</a:t>
            </a:r>
            <a:r>
              <a:rPr lang="zh-CN" altLang="en-US" sz="2400" dirty="0" smtClean="0">
                <a:solidFill>
                  <a:srgbClr val="000000"/>
                </a:solidFill>
              </a:rPr>
              <a:t>：</a:t>
            </a:r>
            <a:endParaRPr lang="zh-CN" altLang="en-US" sz="2400" dirty="0" smtClean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srgbClr val="7030A0"/>
                </a:solidFill>
                <a:highlight>
                  <a:srgbClr val="FFFF00"/>
                </a:highlight>
              </a:rPr>
              <a:t>定义</a:t>
            </a:r>
            <a:r>
              <a:rPr lang="zh-CN" altLang="en-US" dirty="0" smtClean="0">
                <a:solidFill>
                  <a:srgbClr val="7030A0"/>
                </a:solidFill>
              </a:rPr>
              <a:t>：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非零矩阵若满足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(i) 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非零行在零行的上面；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(ii)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非零行的首非零元所在列在上一行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如果存在的话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)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的首非零元所在列的右面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.</a:t>
            </a:r>
            <a:endParaRPr lang="en-US" altLang="zh-CN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0" dirty="0" smtClean="0">
                <a:solidFill>
                  <a:srgbClr val="7030A0"/>
                </a:solidFill>
                <a:highlight>
                  <a:srgbClr val="FFFF00"/>
                </a:highlight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特点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：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可画出一条阶梯线，线的下方全为零；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每个台阶只有一行；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阶梯线的竖线右方是非零行的第一个非零元素（首非零元）</a:t>
            </a:r>
            <a:r>
              <a:rPr lang="en-US" altLang="zh-CN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.</a:t>
            </a:r>
            <a:endParaRPr lang="en-US" altLang="zh-CN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grpSp>
        <p:nvGrpSpPr>
          <p:cNvPr id="68620" name="Group 12"/>
          <p:cNvGrpSpPr/>
          <p:nvPr/>
        </p:nvGrpSpPr>
        <p:grpSpPr bwMode="auto">
          <a:xfrm>
            <a:off x="2208213" y="4397375"/>
            <a:ext cx="2743200" cy="1079500"/>
            <a:chOff x="192" y="712"/>
            <a:chExt cx="1728" cy="680"/>
          </a:xfrm>
        </p:grpSpPr>
        <p:sp>
          <p:nvSpPr>
            <p:cNvPr id="26635" name="Line 13"/>
            <p:cNvSpPr>
              <a:spLocks noChangeShapeType="1"/>
            </p:cNvSpPr>
            <p:nvPr/>
          </p:nvSpPr>
          <p:spPr bwMode="auto">
            <a:xfrm>
              <a:off x="192" y="712"/>
              <a:ext cx="28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6" name="Line 14"/>
            <p:cNvSpPr>
              <a:spLocks noChangeShapeType="1"/>
            </p:cNvSpPr>
            <p:nvPr/>
          </p:nvSpPr>
          <p:spPr bwMode="auto">
            <a:xfrm>
              <a:off x="480" y="720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7" name="Line 15"/>
            <p:cNvSpPr>
              <a:spLocks noChangeShapeType="1"/>
            </p:cNvSpPr>
            <p:nvPr/>
          </p:nvSpPr>
          <p:spPr bwMode="auto">
            <a:xfrm>
              <a:off x="480" y="1056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8" name="Line 16"/>
            <p:cNvSpPr>
              <a:spLocks noChangeShapeType="1"/>
            </p:cNvSpPr>
            <p:nvPr/>
          </p:nvSpPr>
          <p:spPr bwMode="auto">
            <a:xfrm>
              <a:off x="1200" y="1056"/>
              <a:ext cx="0" cy="336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  <p:sp>
          <p:nvSpPr>
            <p:cNvPr id="26639" name="Line 17"/>
            <p:cNvSpPr>
              <a:spLocks noChangeShapeType="1"/>
            </p:cNvSpPr>
            <p:nvPr/>
          </p:nvSpPr>
          <p:spPr bwMode="auto">
            <a:xfrm>
              <a:off x="1200" y="1392"/>
              <a:ext cx="720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b="1" smtClean="0">
                <a:solidFill>
                  <a:srgbClr val="000000"/>
                </a:solidFill>
              </a:endParaRPr>
            </a:p>
          </p:txBody>
        </p:sp>
      </p:grpSp>
      <p:graphicFrame>
        <p:nvGraphicFramePr>
          <p:cNvPr id="26632" name="Object 20"/>
          <p:cNvGraphicFramePr>
            <a:graphicFrameLocks noChangeAspect="1"/>
          </p:cNvGraphicFramePr>
          <p:nvPr/>
        </p:nvGraphicFramePr>
        <p:xfrm>
          <a:off x="2435225" y="2636838"/>
          <a:ext cx="685800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Equation" r:id="rId5" imgW="9144000" imgH="5486400" progId="Equation.DSMT4">
                  <p:embed/>
                </p:oleObj>
              </mc:Choice>
              <mc:Fallback>
                <p:oleObj name="Equation" r:id="rId5" imgW="9144000" imgH="5486400" progId="Equation.DSMT4">
                  <p:embed/>
                  <p:pic>
                    <p:nvPicPr>
                      <p:cNvPr id="0" name="图片 16386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35225" y="2636838"/>
                        <a:ext cx="685800" cy="4111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633" name="Object 21"/>
          <p:cNvGraphicFramePr>
            <a:graphicFrameLocks noChangeAspect="1"/>
          </p:cNvGraphicFramePr>
          <p:nvPr/>
        </p:nvGraphicFramePr>
        <p:xfrm>
          <a:off x="2430463" y="3192463"/>
          <a:ext cx="709612" cy="41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8" name="Equation" r:id="rId7" imgW="9448800" imgH="5486400" progId="Equation.DSMT4">
                  <p:embed/>
                </p:oleObj>
              </mc:Choice>
              <mc:Fallback>
                <p:oleObj name="Equation" r:id="rId7" imgW="9448800" imgH="5486400" progId="Equation.DSMT4">
                  <p:embed/>
                  <p:pic>
                    <p:nvPicPr>
                      <p:cNvPr id="0" name="图片 16387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30463" y="3192463"/>
                        <a:ext cx="709612" cy="4111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634" name="Freeform 22"/>
          <p:cNvSpPr/>
          <p:nvPr/>
        </p:nvSpPr>
        <p:spPr bwMode="auto">
          <a:xfrm>
            <a:off x="1992313" y="3048000"/>
            <a:ext cx="1584325" cy="144463"/>
          </a:xfrm>
          <a:custGeom>
            <a:avLst/>
            <a:gdLst>
              <a:gd name="T0" fmla="*/ 0 w 1179"/>
              <a:gd name="T1" fmla="*/ 73554 h 273"/>
              <a:gd name="T2" fmla="*/ 370885 w 1179"/>
              <a:gd name="T3" fmla="*/ 0 h 273"/>
              <a:gd name="T4" fmla="*/ 791491 w 1179"/>
              <a:gd name="T5" fmla="*/ 73554 h 273"/>
              <a:gd name="T6" fmla="*/ 1210752 w 1179"/>
              <a:gd name="T7" fmla="*/ 144463 h 273"/>
              <a:gd name="T8" fmla="*/ 1584325 w 1179"/>
              <a:gd name="T9" fmla="*/ 73554 h 27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79" h="273">
                <a:moveTo>
                  <a:pt x="0" y="139"/>
                </a:moveTo>
                <a:cubicBezTo>
                  <a:pt x="46" y="116"/>
                  <a:pt x="178" y="0"/>
                  <a:pt x="276" y="0"/>
                </a:cubicBezTo>
                <a:cubicBezTo>
                  <a:pt x="374" y="0"/>
                  <a:pt x="485" y="94"/>
                  <a:pt x="589" y="139"/>
                </a:cubicBezTo>
                <a:cubicBezTo>
                  <a:pt x="693" y="184"/>
                  <a:pt x="803" y="273"/>
                  <a:pt x="901" y="273"/>
                </a:cubicBezTo>
                <a:cubicBezTo>
                  <a:pt x="999" y="273"/>
                  <a:pt x="1121" y="167"/>
                  <a:pt x="1179" y="139"/>
                </a:cubicBezTo>
              </a:path>
            </a:pathLst>
          </a:custGeom>
          <a:noFill/>
          <a:ln w="28575" cmpd="sng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27651" name="Text Box 3"/>
          <p:cNvSpPr txBox="1">
            <a:spLocks noChangeArrowheads="1"/>
          </p:cNvSpPr>
          <p:nvPr/>
        </p:nvSpPr>
        <p:spPr bwMode="auto">
          <a:xfrm>
            <a:off x="5927090" y="3932555"/>
            <a:ext cx="5082540" cy="2371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1pPr>
            <a:lvl2pPr marL="742950" indent="-28575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2pPr>
            <a:lvl3pPr marL="11430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3pPr>
            <a:lvl4pPr marL="16002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4pPr>
            <a:lvl5pPr marL="2057400" indent="-228600" eaLnBrk="0" hangingPunct="0"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Times New Roman" panose="02020603050405020304" pitchFamily="18" charset="0"/>
                <a:ea typeface="楷体_GB2312" pitchFamily="49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400" smtClean="0">
                <a:solidFill>
                  <a:srgbClr val="FF3300"/>
                </a:solidFill>
              </a:rPr>
              <a:t>行最简形矩阵</a:t>
            </a:r>
            <a:r>
              <a:rPr lang="en-US" altLang="zh-CN" sz="2400" smtClean="0">
                <a:solidFill>
                  <a:srgbClr val="FF3300"/>
                </a:solidFill>
              </a:rPr>
              <a:t>(</a:t>
            </a:r>
            <a:r>
              <a:rPr lang="zh-CN" altLang="en-US" sz="2400" smtClean="0">
                <a:solidFill>
                  <a:srgbClr val="FF3300"/>
                </a:solidFill>
              </a:rPr>
              <a:t>特殊的行阶梯形矩阵</a:t>
            </a:r>
            <a:r>
              <a:rPr lang="en-US" altLang="zh-CN" sz="2400" smtClean="0">
                <a:solidFill>
                  <a:srgbClr val="FF3300"/>
                </a:solidFill>
              </a:rPr>
              <a:t>)</a:t>
            </a:r>
            <a:r>
              <a:rPr lang="zh-CN" altLang="en-US" sz="2400" smtClean="0">
                <a:solidFill>
                  <a:srgbClr val="000000"/>
                </a:solidFill>
              </a:rPr>
              <a:t>：</a:t>
            </a:r>
            <a:endParaRPr lang="zh-CN" altLang="en-US" sz="2400" smtClean="0">
              <a:solidFill>
                <a:srgbClr val="000000"/>
              </a:solidFill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 smtClean="0">
                <a:solidFill>
                  <a:srgbClr val="7030A0"/>
                </a:solidFill>
                <a:highlight>
                  <a:srgbClr val="FFFF00"/>
                </a:highlight>
              </a:rPr>
              <a:t>定义</a:t>
            </a:r>
            <a:r>
              <a:rPr lang="zh-CN" altLang="en-US" sz="1800" dirty="0" smtClean="0">
                <a:solidFill>
                  <a:srgbClr val="7030A0"/>
                </a:solidFill>
              </a:rPr>
              <a:t>：</a:t>
            </a: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进一步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(i) </a:t>
            </a:r>
            <a:r>
              <a:rPr lang="en-US" altLang="zh-CN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首非零元为1；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(ii) 首非零元所在的列的其他元均为0.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b="0" dirty="0" smtClean="0">
                <a:solidFill>
                  <a:srgbClr val="7030A0"/>
                </a:solidFill>
                <a:highlight>
                  <a:srgbClr val="FFFF00"/>
                </a:highlight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特点</a:t>
            </a:r>
            <a:r>
              <a:rPr lang="zh-CN" altLang="en-US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：</a:t>
            </a:r>
            <a:endParaRPr lang="zh-CN" altLang="en-US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首非零元为1;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zh-CN" altLang="en-US" sz="1800" b="0" dirty="0" smtClean="0">
                <a:solidFill>
                  <a:srgbClr val="7030A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这些首非零元所在的列的其它元素都为零.</a:t>
            </a:r>
            <a:endParaRPr lang="zh-CN" altLang="en-US" sz="1800" b="0" dirty="0" smtClean="0">
              <a:solidFill>
                <a:srgbClr val="7030A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68618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686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686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686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686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686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686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686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686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2" dur="500"/>
                                        <p:tgtEl>
                                          <p:spTgt spid="68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6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0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8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0"/>
                            </p:stCondLst>
                            <p:childTnLst>
                              <p:par>
                                <p:cTn id="80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2" dur="500"/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000"/>
                            </p:stCondLst>
                            <p:childTnLst>
                              <p:par>
                                <p:cTn id="84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6" dur="500"/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0" dur="500"/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618" grpId="0" autoUpdateAnimBg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圆角矩形 23"/>
          <p:cNvSpPr/>
          <p:nvPr/>
        </p:nvSpPr>
        <p:spPr>
          <a:xfrm>
            <a:off x="6092575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339047" y="852926"/>
            <a:ext cx="5753528" cy="5383487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092575" y="1072402"/>
            <a:ext cx="0" cy="4896883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组合 31"/>
          <p:cNvGrpSpPr/>
          <p:nvPr/>
        </p:nvGrpSpPr>
        <p:grpSpPr>
          <a:xfrm>
            <a:off x="487045" y="570865"/>
            <a:ext cx="3618230" cy="539750"/>
            <a:chOff x="486737" y="570577"/>
            <a:chExt cx="1928495" cy="539750"/>
          </a:xfrm>
        </p:grpSpPr>
        <p:sp>
          <p:nvSpPr>
            <p:cNvPr id="20" name="矩形 19"/>
            <p:cNvSpPr/>
            <p:nvPr/>
          </p:nvSpPr>
          <p:spPr>
            <a:xfrm>
              <a:off x="486737" y="570577"/>
              <a:ext cx="1928495" cy="5397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55600" sx="102000" sy="102000" algn="ctr" rotWithShape="0">
                <a:schemeClr val="bg1">
                  <a:lumMod val="50000"/>
                  <a:alpha val="3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PA-102231"/>
            <p:cNvSpPr/>
            <p:nvPr>
              <p:custDataLst>
                <p:tags r:id="rId1"/>
              </p:custDataLst>
            </p:nvPr>
          </p:nvSpPr>
          <p:spPr>
            <a:xfrm>
              <a:off x="486737" y="677532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430" y="6128840"/>
            <a:ext cx="5418763" cy="1075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4" name="PA-102231"/>
          <p:cNvSpPr/>
          <p:nvPr>
            <p:custDataLst>
              <p:tags r:id="rId4"/>
            </p:custDataLst>
          </p:nvPr>
        </p:nvSpPr>
        <p:spPr>
          <a:xfrm>
            <a:off x="6259957" y="6128840"/>
            <a:ext cx="5418763" cy="102673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6386" name="Text Box 2"/>
          <p:cNvSpPr txBox="1"/>
          <p:nvPr/>
        </p:nvSpPr>
        <p:spPr>
          <a:xfrm>
            <a:off x="601345" y="1212215"/>
            <a:ext cx="507619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由单位矩阵</a:t>
            </a:r>
            <a:r>
              <a:rPr kumimoji="1" lang="zh-CN" altLang="en-US" sz="2400" b="1" i="1" spc="200" dirty="0">
                <a:solidFill>
                  <a:srgbClr val="FF0000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经过一次初等变换得到的矩阵称为初等矩阵</a:t>
            </a:r>
            <a:r>
              <a:rPr kumimoji="1" lang="zh-CN" altLang="en-US" sz="2400" spc="2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6388" name="Text Box 4"/>
          <p:cNvSpPr txBox="1"/>
          <p:nvPr/>
        </p:nvSpPr>
        <p:spPr>
          <a:xfrm>
            <a:off x="601345" y="2993390"/>
            <a:ext cx="5096510" cy="86773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表示用非零数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89" name="Text Box 5"/>
          <p:cNvSpPr txBox="1"/>
          <p:nvPr/>
        </p:nvSpPr>
        <p:spPr>
          <a:xfrm>
            <a:off x="601345" y="3898265"/>
            <a:ext cx="5105400" cy="1329403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行上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或把单位矩阵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列上得到的初等矩阵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90" name="Text Box 6"/>
          <p:cNvSpPr txBox="1"/>
          <p:nvPr/>
        </p:nvSpPr>
        <p:spPr>
          <a:xfrm>
            <a:off x="601345" y="2078990"/>
            <a:ext cx="5105400" cy="867738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表示对换单位矩阵</a:t>
            </a:r>
            <a:r>
              <a:rPr lang="en-US" altLang="zh-CN" sz="2000" b="1" i="1" dirty="0">
                <a:solidFill>
                  <a:srgbClr val="44546A"/>
                </a:solidFill>
                <a:latin typeface="Times New Roman" panose="02020603050405020304" pitchFamily="18" charset="0"/>
              </a:rPr>
              <a:t>E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两行(列)得到的初等矩阵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16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zh-CN" altLang="en-US" sz="1600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395" name="Text Box 11"/>
          <p:cNvSpPr txBox="1"/>
          <p:nvPr/>
        </p:nvSpPr>
        <p:spPr>
          <a:xfrm>
            <a:off x="6438900" y="1224280"/>
            <a:ext cx="6604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2" name="Rectangle 31"/>
          <p:cNvSpPr>
            <a:spLocks noChangeArrowheads="1"/>
          </p:cNvSpPr>
          <p:nvPr/>
        </p:nvSpPr>
        <p:spPr bwMode="auto">
          <a:xfrm>
            <a:off x="673100" y="570865"/>
            <a:ext cx="3357880" cy="44259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v"/>
            </a:pPr>
            <a:r>
              <a: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初等变换与初等矩阵</a:t>
            </a:r>
            <a:endParaRPr lang="en-US" altLang="zh-CN" sz="2400" b="1" spc="200" dirty="0">
              <a:solidFill>
                <a:srgbClr val="00B0F0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868451" y="1614805"/>
            <a:ext cx="2331112" cy="1206500"/>
            <a:chOff x="6868451" y="1614805"/>
            <a:chExt cx="2331112" cy="1206500"/>
          </a:xfrm>
        </p:grpSpPr>
        <p:pic>
          <p:nvPicPr>
            <p:cNvPr id="16392" name="Picture 8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1429"/>
            <a:stretch>
              <a:fillRect/>
            </a:stretch>
          </p:blipFill>
          <p:spPr>
            <a:xfrm>
              <a:off x="8080747" y="1614805"/>
              <a:ext cx="1118816" cy="12065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5" name="Text Box 255"/>
            <p:cNvSpPr txBox="1"/>
            <p:nvPr/>
          </p:nvSpPr>
          <p:spPr>
            <a:xfrm>
              <a:off x="6868451" y="2058301"/>
              <a:ext cx="127909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(1, 2)=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868451" y="2834005"/>
            <a:ext cx="2352250" cy="1204913"/>
            <a:chOff x="6969550" y="2834005"/>
            <a:chExt cx="2352250" cy="1204913"/>
          </a:xfrm>
        </p:grpSpPr>
        <p:pic>
          <p:nvPicPr>
            <p:cNvPr id="16393" name="Picture 9"/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5760"/>
            <a:stretch>
              <a:fillRect/>
            </a:stretch>
          </p:blipFill>
          <p:spPr>
            <a:xfrm>
              <a:off x="8248650" y="2834005"/>
              <a:ext cx="1073150" cy="1204913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7" name="Text Box 255"/>
            <p:cNvSpPr txBox="1"/>
            <p:nvPr/>
          </p:nvSpPr>
          <p:spPr>
            <a:xfrm>
              <a:off x="6969550" y="3263676"/>
              <a:ext cx="127909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(2(3))=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868451" y="4053205"/>
            <a:ext cx="2499728" cy="1208088"/>
            <a:chOff x="6907798" y="4053205"/>
            <a:chExt cx="2499728" cy="1208088"/>
          </a:xfrm>
        </p:grpSpPr>
        <p:pic>
          <p:nvPicPr>
            <p:cNvPr id="16394" name="Picture 10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56031" r="-1"/>
            <a:stretch>
              <a:fillRect/>
            </a:stretch>
          </p:blipFill>
          <p:spPr>
            <a:xfrm>
              <a:off x="8303272" y="4053205"/>
              <a:ext cx="1104254" cy="1208088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Text Box 255"/>
            <p:cNvSpPr txBox="1"/>
            <p:nvPr/>
          </p:nvSpPr>
          <p:spPr>
            <a:xfrm>
              <a:off x="6907798" y="4466712"/>
              <a:ext cx="1551649" cy="3693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r>
                <a:rPr lang="zh-CN" altLang="en-US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(3 1(2))=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63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6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6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 build="p"/>
      <p:bldP spid="16388" grpId="0" build="p"/>
      <p:bldP spid="16389" grpId="0" build="p"/>
      <p:bldP spid="16390" grpId="0" build="p"/>
      <p:bldP spid="16395" grpId="0" build="p"/>
      <p:bldP spid="2" grpId="0" bldLvl="0" animBg="1"/>
      <p:bldP spid="2" grpId="1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104457" y="718185"/>
            <a:ext cx="11519535" cy="56667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478155"/>
            <a:ext cx="6585585" cy="536575"/>
            <a:chOff x="6462443" y="604011"/>
            <a:chExt cx="6084750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6084749" cy="536575"/>
              <a:chOff x="6816659" y="604011"/>
              <a:chExt cx="6084749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8207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31951"/>
                <a:ext cx="569517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性质1(初等矩阵在矩阵乘法中的作用 )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8434" name="Text Box 2"/>
          <p:cNvSpPr txBox="1"/>
          <p:nvPr/>
        </p:nvSpPr>
        <p:spPr>
          <a:xfrm>
            <a:off x="910590" y="2764155"/>
            <a:ext cx="1007745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60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  <a:extLst>
                <a:ext uri="{35155182-B16C-46BC-9424-99874614C6A1}">
                  <wpsdc:indentchars xmlns:wpsdc="http://www.wps.cn/officeDocument/2017/drawingmlCustomData" val="200" checksum="2991263670"/>
                </a:ext>
              </a:extLst>
            </a:pP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设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是一个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m</a:t>
            </a:r>
            <a:r>
              <a:rPr lang="en-US" altLang="zh-CN" sz="2400" dirty="0">
                <a:solidFill>
                  <a:srgbClr val="7030A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n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对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施行一次初等行变换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的左边乘相应的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m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对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施行一次初等列变换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相当于在</a:t>
            </a:r>
            <a:r>
              <a:rPr lang="en-US" altLang="zh-CN" sz="2400" b="1" i="1" dirty="0">
                <a:solidFill>
                  <a:srgbClr val="7030A0"/>
                </a:solidFill>
                <a:latin typeface="Times New Roman" panose="02020603050405020304" pitchFamily="18" charset="0"/>
              </a:rPr>
              <a:t>A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的右边乘相应的</a:t>
            </a:r>
            <a:r>
              <a:rPr lang="en-US" altLang="zh-CN" sz="2400" i="1" dirty="0">
                <a:solidFill>
                  <a:srgbClr val="7030A0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 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阶初等矩阵</a:t>
            </a:r>
            <a:r>
              <a:rPr kumimoji="1" lang="zh-CN" altLang="en-US" sz="2400" spc="200" dirty="0">
                <a:solidFill>
                  <a:srgbClr val="7030A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7030A0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7030A0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" r="-1" b="3003"/>
          <a:stretch>
            <a:fillRect/>
          </a:stretch>
        </p:blipFill>
        <p:spPr>
          <a:xfrm rot="5400000">
            <a:off x="3683786" y="-1617678"/>
            <a:ext cx="5900990" cy="10048638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96"/>
          <a:stretch>
            <a:fillRect/>
          </a:stretch>
        </p:blipFill>
        <p:spPr>
          <a:xfrm>
            <a:off x="-12700" y="456145"/>
            <a:ext cx="2674622" cy="5900991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2667000" y="738505"/>
            <a:ext cx="8675370" cy="5303520"/>
            <a:chOff x="2667000" y="738795"/>
            <a:chExt cx="8675670" cy="2189340"/>
          </a:xfrm>
        </p:grpSpPr>
        <p:sp>
          <p:nvSpPr>
            <p:cNvPr id="8" name="矩形 7"/>
            <p:cNvSpPr/>
            <p:nvPr/>
          </p:nvSpPr>
          <p:spPr>
            <a:xfrm>
              <a:off x="2667000" y="738795"/>
              <a:ext cx="8675670" cy="21893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228600" dist="63500" dir="21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PA-102231"/>
            <p:cNvSpPr/>
            <p:nvPr>
              <p:custDataLst>
                <p:tags r:id="rId4"/>
              </p:custDataLst>
            </p:nvPr>
          </p:nvSpPr>
          <p:spPr>
            <a:xfrm rot="5400000">
              <a:off x="10102299" y="1782468"/>
              <a:ext cx="2189339" cy="101996"/>
            </a:xfrm>
            <a:prstGeom prst="rect">
              <a:avLst/>
            </a:prstGeom>
            <a:blipFill dpi="0" rotWithShape="0">
              <a:blip r:embed="rId5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Text Box 2"/>
          <p:cNvSpPr txBox="1">
            <a:spLocks noChangeArrowheads="1"/>
          </p:cNvSpPr>
          <p:nvPr/>
        </p:nvSpPr>
        <p:spPr bwMode="auto">
          <a:xfrm>
            <a:off x="3216275" y="1132205"/>
            <a:ext cx="7365763" cy="1551194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uFillTx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uFillTx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是</a:t>
            </a:r>
            <a:r>
              <a:rPr lang="en-US" altLang="zh-CN" sz="2400" i="1" dirty="0">
                <a:solidFill>
                  <a:srgbClr val="660066"/>
                </a:solidFill>
                <a:uFillTx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uFillTx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uFillTx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矩阵, 那么</a:t>
            </a:r>
            <a:endParaRPr lang="en-US" altLang="zh-CN" sz="2400" dirty="0">
              <a:solidFill>
                <a:srgbClr val="660066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 </a:t>
            </a:r>
            <a:r>
              <a:rPr lang="zh-CN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ⅰ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)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   )</a:t>
            </a:r>
            <a:endParaRPr lang="en-US" altLang="zh-CN" sz="2000" dirty="0" smtClean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(ⅲ)</a:t>
            </a:r>
            <a:endParaRPr lang="en-US" altLang="zh-CN" sz="2000" i="1" dirty="0">
              <a:solidFill>
                <a:srgbClr val="44546A"/>
              </a:solidFill>
              <a:uFillTx/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4" name="PA-102231"/>
          <p:cNvSpPr/>
          <p:nvPr>
            <p:custDataLst>
              <p:tags r:id="rId6"/>
            </p:custDataLst>
          </p:nvPr>
        </p:nvSpPr>
        <p:spPr>
          <a:xfrm rot="5400000">
            <a:off x="-1625883" y="2069331"/>
            <a:ext cx="5900988" cy="2674622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168400" y="451485"/>
            <a:ext cx="4974590" cy="599440"/>
            <a:chOff x="1840" y="711"/>
            <a:chExt cx="7834" cy="944"/>
          </a:xfrm>
        </p:grpSpPr>
        <p:grpSp>
          <p:nvGrpSpPr>
            <p:cNvPr id="21" name="组合 20"/>
            <p:cNvGrpSpPr/>
            <p:nvPr/>
          </p:nvGrpSpPr>
          <p:grpSpPr>
            <a:xfrm>
              <a:off x="1840" y="711"/>
              <a:ext cx="7835" cy="944"/>
              <a:chOff x="1168397" y="461712"/>
              <a:chExt cx="4975225" cy="599232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1168397" y="461712"/>
                <a:ext cx="4975225" cy="5873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PA-102231"/>
              <p:cNvSpPr/>
              <p:nvPr>
                <p:custDataLst>
                  <p:tags r:id="rId7"/>
                </p:custDataLst>
              </p:nvPr>
            </p:nvSpPr>
            <p:spPr>
              <a:xfrm rot="5400000">
                <a:off x="5793783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6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7266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定理1(矩阵的初等变换的性质)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68400" y="3440430"/>
            <a:ext cx="1649095" cy="599440"/>
            <a:chOff x="1840" y="711"/>
            <a:chExt cx="2597" cy="944"/>
          </a:xfrm>
        </p:grpSpPr>
        <p:grpSp>
          <p:nvGrpSpPr>
            <p:cNvPr id="31" name="组合 30"/>
            <p:cNvGrpSpPr/>
            <p:nvPr/>
          </p:nvGrpSpPr>
          <p:grpSpPr>
            <a:xfrm>
              <a:off x="1840" y="711"/>
              <a:ext cx="2597" cy="944"/>
              <a:chOff x="1168397" y="461712"/>
              <a:chExt cx="1649095" cy="599232"/>
            </a:xfrm>
          </p:grpSpPr>
          <p:sp>
            <p:nvSpPr>
              <p:cNvPr id="32" name="矩形 31"/>
              <p:cNvSpPr/>
              <p:nvPr/>
            </p:nvSpPr>
            <p:spPr>
              <a:xfrm>
                <a:off x="1168397" y="461712"/>
                <a:ext cx="1642110" cy="5871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PA-102231"/>
              <p:cNvSpPr/>
              <p:nvPr>
                <p:custDataLst>
                  <p:tags r:id="rId8"/>
                </p:custDataLst>
              </p:nvPr>
            </p:nvSpPr>
            <p:spPr>
              <a:xfrm rot="5400000">
                <a:off x="2468288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34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1942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推论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20486" name="Group 6"/>
          <p:cNvGrpSpPr/>
          <p:nvPr/>
        </p:nvGrpSpPr>
        <p:grpSpPr>
          <a:xfrm>
            <a:off x="3215958" y="3934784"/>
            <a:ext cx="4741863" cy="487363"/>
            <a:chOff x="495" y="3633"/>
            <a:chExt cx="2987" cy="307"/>
          </a:xfrm>
        </p:grpSpPr>
        <p:sp>
          <p:nvSpPr>
            <p:cNvPr id="21514" name="Text Box 7"/>
            <p:cNvSpPr txBox="1"/>
            <p:nvPr/>
          </p:nvSpPr>
          <p:spPr>
            <a:xfrm>
              <a:off x="495" y="3707"/>
              <a:ext cx="2987" cy="23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kumimoji="1" lang="zh-CN" altLang="en-US" sz="2400" dirty="0">
                  <a:solidFill>
                    <a:srgbClr val="660066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方阵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A</a:t>
              </a:r>
              <a:r>
                <a:rPr kumimoji="1" lang="zh-CN" altLang="en-US" sz="2400" dirty="0">
                  <a:solidFill>
                    <a:srgbClr val="660066"/>
                  </a:solidFill>
                  <a:uFillTx/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</a:rPr>
                <a:t>可逆的充分必要条件是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A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~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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 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21515" name="Text Box 8"/>
            <p:cNvSpPr txBox="1"/>
            <p:nvPr/>
          </p:nvSpPr>
          <p:spPr>
            <a:xfrm>
              <a:off x="3117" y="3633"/>
              <a:ext cx="75" cy="23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</a:rPr>
                <a:t>r</a:t>
              </a:r>
              <a:endPara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168400" y="4592320"/>
            <a:ext cx="2784475" cy="599440"/>
            <a:chOff x="1840" y="711"/>
            <a:chExt cx="4385" cy="944"/>
          </a:xfrm>
        </p:grpSpPr>
        <p:grpSp>
          <p:nvGrpSpPr>
            <p:cNvPr id="36" name="组合 35"/>
            <p:cNvGrpSpPr/>
            <p:nvPr/>
          </p:nvGrpSpPr>
          <p:grpSpPr>
            <a:xfrm>
              <a:off x="1840" y="711"/>
              <a:ext cx="4385" cy="944"/>
              <a:chOff x="1168397" y="461712"/>
              <a:chExt cx="2784475" cy="599232"/>
            </a:xfrm>
          </p:grpSpPr>
          <p:sp>
            <p:nvSpPr>
              <p:cNvPr id="37" name="矩形 36"/>
              <p:cNvSpPr/>
              <p:nvPr/>
            </p:nvSpPr>
            <p:spPr>
              <a:xfrm>
                <a:off x="1168397" y="461712"/>
                <a:ext cx="2783840" cy="58717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228600" dist="63500" dir="2100000" algn="tl" rotWithShape="0">
                  <a:schemeClr val="tx1">
                    <a:lumMod val="50000"/>
                    <a:lumOff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PA-102231"/>
              <p:cNvSpPr/>
              <p:nvPr>
                <p:custDataLst>
                  <p:tags r:id="rId9"/>
                </p:custDataLst>
              </p:nvPr>
            </p:nvSpPr>
            <p:spPr>
              <a:xfrm rot="5400000">
                <a:off x="3603668" y="711740"/>
                <a:ext cx="599230" cy="99178"/>
              </a:xfrm>
              <a:prstGeom prst="rect">
                <a:avLst/>
              </a:prstGeom>
              <a:blipFill dpi="0" rotWithShape="0">
                <a:blip r:embed="rId5" cstate="print"/>
                <a:srcRect/>
                <a:stretch>
                  <a:fillRect/>
                </a:stretch>
              </a:blipFill>
              <a:ln>
                <a:noFill/>
              </a:ln>
              <a:effectLst>
                <a:outerShdw blurRad="203200" dist="63500" dir="3000000" algn="ctr" rotWithShape="0">
                  <a:schemeClr val="bg1">
                    <a:lumMod val="50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dirty="0">
                  <a:ln>
                    <a:solidFill>
                      <a:schemeClr val="bg1">
                        <a:lumMod val="95000"/>
                      </a:schemeClr>
                    </a:solidFill>
                  </a:ln>
                  <a:cs typeface="+mn-ea"/>
                  <a:sym typeface="+mn-lt"/>
                </a:endParaRPr>
              </a:p>
            </p:txBody>
          </p:sp>
        </p:grp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2140" y="778"/>
              <a:ext cx="3589" cy="697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1pPr>
              <a:lvl2pPr marL="4572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2pPr>
              <a:lvl3pPr marL="9144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3pPr>
              <a:lvl4pPr marL="13716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4pPr>
              <a:lvl5pPr marL="1828800" algn="l" rtl="0" fontAlgn="base">
                <a:lnSpc>
                  <a:spcPct val="120000"/>
                </a:lnSpc>
                <a:spcBef>
                  <a:spcPct val="0"/>
                </a:spcBef>
                <a:spcAft>
                  <a:spcPct val="0"/>
                </a:spcAft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umimoji="1" sz="2600" kern="1200">
                  <a:solidFill>
                    <a:schemeClr val="tx2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+mn-cs"/>
                </a:defRPr>
              </a:lvl9pPr>
            </a:lstStyle>
            <a:p>
              <a:pPr algn="l">
                <a:buFont typeface="Wingdings" panose="05000000000000000000" pitchFamily="2" charset="2"/>
                <a:buChar char="v"/>
              </a:pPr>
              <a:r>
                <a: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定理1的用途</a:t>
              </a:r>
              <a:endParaRPr lang="zh-CN" altLang="en-US" sz="2400" b="1" spc="200" dirty="0">
                <a:solidFill>
                  <a:srgbClr val="00B0F0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41" name="Text Box 7"/>
          <p:cNvSpPr txBox="1"/>
          <p:nvPr/>
        </p:nvSpPr>
        <p:spPr>
          <a:xfrm>
            <a:off x="3216275" y="5328285"/>
            <a:ext cx="6141105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 algn="l"/>
            <a:r>
              <a:rPr kumimoji="1" lang="zh-CN" altLang="en-US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借助初等行变换</a:t>
            </a:r>
            <a:r>
              <a:rPr kumimoji="1" lang="en-US" altLang="zh-CN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, </a:t>
            </a:r>
            <a:r>
              <a:rPr kumimoji="1" lang="zh-CN" altLang="en-US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可以求出可逆矩阵的逆矩阵</a:t>
            </a:r>
            <a:r>
              <a:rPr kumimoji="1" lang="en-US" altLang="zh-CN" sz="2400" dirty="0">
                <a:solidFill>
                  <a:srgbClr val="FF0000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.</a:t>
            </a:r>
            <a:endParaRPr kumimoji="1" lang="zh-CN" altLang="en-US" sz="2400" i="1" dirty="0">
              <a:solidFill>
                <a:srgbClr val="FF0000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+mn-ea"/>
            </a:endParaRP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3665855" y="1568356"/>
            <a:ext cx="7365763" cy="337721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uFillTx/>
                <a:sym typeface="+mn-ea"/>
              </a:rPr>
              <a:t>A</a:t>
            </a:r>
            <a:r>
              <a:rPr lang="en-US" altLang="zh-CN" sz="2000" i="1" dirty="0" smtClean="0">
                <a:solidFill>
                  <a:srgbClr val="44546A"/>
                </a:solidFill>
                <a:uFillTx/>
                <a:sym typeface="+mn-ea"/>
              </a:rPr>
              <a:t>  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~ 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uFillTx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P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,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PA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sym typeface="+mn-ea"/>
              </a:rPr>
              <a:t>;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329646" y="1936439"/>
            <a:ext cx="174609" cy="369332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dirty="0" smtClean="0">
                <a:solidFill>
                  <a:srgbClr val="44546A"/>
                </a:solidFill>
                <a:uFillTx/>
                <a:cs typeface="Times New Roman" panose="02020603050405020304" pitchFamily="18" charset="0"/>
                <a:sym typeface="+mn-ea"/>
              </a:rPr>
              <a:t>ⅱ</a:t>
            </a:r>
            <a:endParaRPr lang="en-US" altLang="zh-CN" sz="2000" i="1" dirty="0">
              <a:solidFill>
                <a:srgbClr val="44546A"/>
              </a:solidFill>
              <a:uFillTx/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3665855" y="1939702"/>
            <a:ext cx="7365763" cy="337721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uFillTx/>
                <a:sym typeface="+mn-ea"/>
              </a:rPr>
              <a:t>A</a:t>
            </a:r>
            <a:r>
              <a:rPr lang="en-US" altLang="zh-CN" sz="2000" i="1" dirty="0" smtClean="0">
                <a:solidFill>
                  <a:srgbClr val="44546A"/>
                </a:solidFill>
                <a:uFillTx/>
                <a:sym typeface="+mn-ea"/>
              </a:rPr>
              <a:t>  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~ 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uFillTx/>
                <a:sym typeface="+mn-ea"/>
              </a:rPr>
              <a:t>n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Q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,</a:t>
            </a:r>
            <a:r>
              <a:rPr lang="zh-CN" altLang="en-US" sz="20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AQ</a:t>
            </a:r>
            <a:r>
              <a:rPr lang="en-US" altLang="zh-CN" sz="2000" dirty="0">
                <a:solidFill>
                  <a:srgbClr val="44546A"/>
                </a:solidFill>
                <a:uFillTx/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uFillTx/>
                <a:sym typeface="+mn-ea"/>
              </a:rPr>
              <a:t>B</a:t>
            </a:r>
            <a:r>
              <a:rPr lang="en-US" altLang="zh-CN" sz="2000" dirty="0" smtClean="0">
                <a:solidFill>
                  <a:srgbClr val="44546A"/>
                </a:solidFill>
                <a:uFillTx/>
                <a:sym typeface="+mn-ea"/>
              </a:rPr>
              <a:t>;</a:t>
            </a:r>
            <a:endParaRPr lang="en-US" altLang="zh-CN" sz="2000" dirty="0">
              <a:solidFill>
                <a:srgbClr val="44546A"/>
              </a:solidFill>
              <a:uFillTx/>
              <a:latin typeface="Times New Roman" panose="02020603050405020304" pitchFamily="18" charset="0"/>
            </a:endParaRPr>
          </a:p>
        </p:txBody>
      </p:sp>
      <p:sp>
        <p:nvSpPr>
          <p:cNvPr id="44" name="Text Box 2"/>
          <p:cNvSpPr txBox="1">
            <a:spLocks noChangeArrowheads="1"/>
          </p:cNvSpPr>
          <p:nvPr/>
        </p:nvSpPr>
        <p:spPr bwMode="auto">
          <a:xfrm>
            <a:off x="3665854" y="2305771"/>
            <a:ext cx="7365763" cy="706412"/>
          </a:xfrm>
          <a:prstGeom prst="rect">
            <a:avLst/>
          </a:prstGeom>
          <a:noFill/>
          <a:ln w="38100" cmpd="dbl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+mn-cs"/>
              </a:defRPr>
            </a:lvl9pPr>
          </a:lstStyle>
          <a:p>
            <a:pPr algn="just"/>
            <a:r>
              <a:rPr lang="en-US" altLang="zh-CN" sz="2000" b="1" i="1" dirty="0" smtClean="0">
                <a:solidFill>
                  <a:srgbClr val="44546A"/>
                </a:solidFill>
                <a:sym typeface="+mn-ea"/>
              </a:rPr>
              <a:t>A </a:t>
            </a:r>
            <a:r>
              <a:rPr lang="en-US" altLang="zh-CN" sz="2000" i="1" dirty="0" smtClean="0">
                <a:solidFill>
                  <a:srgbClr val="44546A"/>
                </a:solidFill>
                <a:sym typeface="+mn-ea"/>
              </a:rPr>
              <a:t> </a:t>
            </a:r>
            <a:r>
              <a:rPr lang="en-US" altLang="zh-CN" sz="2000" dirty="0" smtClean="0">
                <a:solidFill>
                  <a:srgbClr val="44546A"/>
                </a:solidFill>
                <a:sym typeface="+mn-ea"/>
              </a:rPr>
              <a:t>~</a:t>
            </a:r>
            <a:r>
              <a:rPr lang="en-US" altLang="zh-CN" sz="2000" dirty="0">
                <a:solidFill>
                  <a:srgbClr val="44546A"/>
                </a:solidFill>
                <a:sym typeface="+mn-ea"/>
              </a:rPr>
              <a:t> </a:t>
            </a:r>
            <a:r>
              <a:rPr lang="en-US" altLang="zh-CN" sz="2000" b="1" i="1" dirty="0" smtClean="0">
                <a:solidFill>
                  <a:srgbClr val="44546A"/>
                </a:solidFill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的充分必要条件是存在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P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和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n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阶可逆矩阵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Q</a:t>
            </a:r>
            <a:r>
              <a:rPr lang="en-US" altLang="zh-CN" sz="2000" dirty="0" smtClean="0">
                <a:solidFill>
                  <a:srgbClr val="44546A"/>
                </a:solidFill>
                <a:sym typeface="+mn-ea"/>
              </a:rPr>
              <a:t>,</a:t>
            </a:r>
            <a:endParaRPr lang="en-US" altLang="zh-CN" sz="2000" dirty="0" smtClean="0">
              <a:solidFill>
                <a:srgbClr val="44546A"/>
              </a:solidFill>
              <a:sym typeface="+mn-ea"/>
            </a:endParaRPr>
          </a:p>
          <a:p>
            <a:pPr algn="just"/>
            <a:r>
              <a:rPr lang="zh-CN" altLang="en-US" sz="2000" dirty="0" smtClean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使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PAQ</a:t>
            </a:r>
            <a:r>
              <a:rPr lang="en-US" altLang="zh-CN" sz="2000" dirty="0">
                <a:solidFill>
                  <a:srgbClr val="44546A"/>
                </a:solidFill>
                <a:sym typeface="+mn-ea"/>
              </a:rPr>
              <a:t>=</a:t>
            </a:r>
            <a:r>
              <a:rPr lang="en-US" altLang="zh-CN" sz="2000" b="1" i="1" dirty="0">
                <a:solidFill>
                  <a:srgbClr val="44546A"/>
                </a:solidFill>
                <a:sym typeface="+mn-ea"/>
              </a:rPr>
              <a:t>B</a:t>
            </a:r>
            <a:r>
              <a:rPr lang="en-US" altLang="zh-CN" sz="2000" i="1" dirty="0">
                <a:solidFill>
                  <a:srgbClr val="44546A"/>
                </a:solidFill>
                <a:sym typeface="+mn-ea"/>
              </a:rPr>
              <a:t>.</a:t>
            </a:r>
            <a:endParaRPr lang="en-US" altLang="zh-CN" sz="2000" i="1" dirty="0">
              <a:solidFill>
                <a:srgbClr val="44546A"/>
              </a:solidFill>
              <a:ea typeface="华文中宋" panose="02010600040101010101" pitchFamily="2" charset="-122"/>
              <a:sym typeface="+mn-ea"/>
            </a:endParaRPr>
          </a:p>
        </p:txBody>
      </p:sp>
      <p:sp>
        <p:nvSpPr>
          <p:cNvPr id="21512" name="Text Box 8"/>
          <p:cNvSpPr txBox="1"/>
          <p:nvPr/>
        </p:nvSpPr>
        <p:spPr>
          <a:xfrm>
            <a:off x="3978197" y="1845147"/>
            <a:ext cx="306387" cy="307340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endParaRPr lang="en-US" altLang="zh-CN" sz="2000" i="1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  <p:sp>
        <p:nvSpPr>
          <p:cNvPr id="21511" name="Text Box 8"/>
          <p:cNvSpPr txBox="1"/>
          <p:nvPr/>
        </p:nvSpPr>
        <p:spPr>
          <a:xfrm>
            <a:off x="4009014" y="1481262"/>
            <a:ext cx="229235" cy="3073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endParaRPr lang="en-US" altLang="zh-CN" sz="2000" i="1" dirty="0">
              <a:solidFill>
                <a:srgbClr val="44546A"/>
              </a:solidFill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1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35000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6422391" cy="536575"/>
            <a:chOff x="6462443" y="604011"/>
            <a:chExt cx="5933967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3966" cy="536575"/>
              <a:chOff x="6816659" y="604011"/>
              <a:chExt cx="5933966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3396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5376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方程组的同解变换与增广矩阵的关系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35866" name="Text Box 26"/>
          <p:cNvSpPr txBox="1"/>
          <p:nvPr/>
        </p:nvSpPr>
        <p:spPr>
          <a:xfrm>
            <a:off x="1046480" y="4115435"/>
            <a:ext cx="2538730" cy="44259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har char="•"/>
            </a:pPr>
            <a:r>
              <a:rPr lang="zh-CN" altLang="en-US" sz="2400" b="1" dirty="0">
                <a:solidFill>
                  <a:srgbClr val="00B0F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增广矩阵的比较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398" name="Text Box 158"/>
          <p:cNvSpPr txBox="1"/>
          <p:nvPr/>
        </p:nvSpPr>
        <p:spPr>
          <a:xfrm>
            <a:off x="1023620" y="855980"/>
            <a:ext cx="10103485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在解线性方程组的过程中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我们可以把一个方程变为另一个同解的方程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这种变换过程称为同解变换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同解变换有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交换两个方程的位置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把某个方程乘一个非零数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某个方程的非零倍加到另一个方程上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grpSp>
        <p:nvGrpSpPr>
          <p:cNvPr id="10391" name="Group 151"/>
          <p:cNvGrpSpPr/>
          <p:nvPr/>
        </p:nvGrpSpPr>
        <p:grpSpPr>
          <a:xfrm>
            <a:off x="5184457" y="2717801"/>
            <a:ext cx="1119188" cy="1290637"/>
            <a:chOff x="2697" y="597"/>
            <a:chExt cx="705" cy="813"/>
          </a:xfrm>
        </p:grpSpPr>
        <p:sp>
          <p:nvSpPr>
            <p:cNvPr id="4109" name="Text Box 128"/>
            <p:cNvSpPr txBox="1"/>
            <p:nvPr/>
          </p:nvSpPr>
          <p:spPr>
            <a:xfrm>
              <a:off x="2732" y="773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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4110" name="Rectangle 129"/>
            <p:cNvSpPr/>
            <p:nvPr/>
          </p:nvSpPr>
          <p:spPr>
            <a:xfrm>
              <a:off x="2697" y="907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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4111" name="Text Box 130"/>
            <p:cNvSpPr txBox="1"/>
            <p:nvPr/>
          </p:nvSpPr>
          <p:spPr>
            <a:xfrm>
              <a:off x="2708" y="597"/>
              <a:ext cx="682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①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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②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4112" name="Text Box 131"/>
            <p:cNvSpPr txBox="1"/>
            <p:nvPr/>
          </p:nvSpPr>
          <p:spPr>
            <a:xfrm>
              <a:off x="2708" y="1139"/>
              <a:ext cx="682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①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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②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sp>
        <p:nvSpPr>
          <p:cNvPr id="10411" name="Rectangle 171"/>
          <p:cNvSpPr/>
          <p:nvPr/>
        </p:nvSpPr>
        <p:spPr>
          <a:xfrm>
            <a:off x="1642745" y="3142615"/>
            <a:ext cx="6096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405" name="Text Box 165"/>
          <p:cNvSpPr txBox="1"/>
          <p:nvPr/>
        </p:nvSpPr>
        <p:spPr>
          <a:xfrm>
            <a:off x="1046480" y="5934710"/>
            <a:ext cx="481457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 algn="l"/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显然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交换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行与第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行即得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5656825" y="4535805"/>
            <a:ext cx="3047224" cy="1371600"/>
            <a:chOff x="5656825" y="4535805"/>
            <a:chExt cx="3047224" cy="1371600"/>
          </a:xfrm>
        </p:grpSpPr>
        <p:pic>
          <p:nvPicPr>
            <p:cNvPr id="10408" name="Picture 168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9192"/>
            <a:stretch>
              <a:fillRect/>
            </a:stretch>
          </p:blipFill>
          <p:spPr>
            <a:xfrm>
              <a:off x="6232225" y="4535805"/>
              <a:ext cx="2187240" cy="13716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5" name="文本框 4"/>
            <p:cNvSpPr txBox="1"/>
            <p:nvPr/>
          </p:nvSpPr>
          <p:spPr>
            <a:xfrm>
              <a:off x="5656825" y="4992350"/>
              <a:ext cx="3047224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		 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423250" y="4535805"/>
            <a:ext cx="3047224" cy="1371600"/>
            <a:chOff x="2423250" y="4535805"/>
            <a:chExt cx="3047224" cy="1371600"/>
          </a:xfrm>
        </p:grpSpPr>
        <p:pic>
          <p:nvPicPr>
            <p:cNvPr id="10407" name="Picture 16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7448"/>
            <a:stretch>
              <a:fillRect/>
            </a:stretch>
          </p:blipFill>
          <p:spPr>
            <a:xfrm>
              <a:off x="2898475" y="4535805"/>
              <a:ext cx="2187240" cy="13716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6" name="文本框 5"/>
            <p:cNvSpPr txBox="1"/>
            <p:nvPr/>
          </p:nvSpPr>
          <p:spPr>
            <a:xfrm>
              <a:off x="2423250" y="4992350"/>
              <a:ext cx="3047224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                   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277110" y="2631758"/>
            <a:ext cx="3021901" cy="1471612"/>
            <a:chOff x="2277110" y="2631758"/>
            <a:chExt cx="3021901" cy="1471612"/>
          </a:xfrm>
        </p:grpSpPr>
        <p:pic>
          <p:nvPicPr>
            <p:cNvPr id="10372" name="Picture 132"/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277110" y="2631758"/>
              <a:ext cx="2778125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文本框 8"/>
            <p:cNvSpPr txBox="1"/>
            <p:nvPr/>
          </p:nvSpPr>
          <p:spPr>
            <a:xfrm>
              <a:off x="4960137" y="2649253"/>
              <a:ext cx="338874" cy="10541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395720" y="2631758"/>
            <a:ext cx="3002719" cy="1471612"/>
            <a:chOff x="6395720" y="2631758"/>
            <a:chExt cx="3002719" cy="1471612"/>
          </a:xfrm>
        </p:grpSpPr>
        <p:pic>
          <p:nvPicPr>
            <p:cNvPr id="10376" name="Picture 136"/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6395720" y="2631758"/>
              <a:ext cx="2741613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1" name="文本框 10"/>
            <p:cNvSpPr txBox="1"/>
            <p:nvPr/>
          </p:nvSpPr>
          <p:spPr>
            <a:xfrm>
              <a:off x="9059565" y="2633703"/>
              <a:ext cx="338874" cy="13747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.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5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66" grpId="0" uiExpand="1" build="p"/>
      <p:bldP spid="10398" grpId="0" uiExpand="1" build="p"/>
      <p:bldP spid="10411" grpId="0" build="p"/>
      <p:bldP spid="1040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61404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35000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6422391" cy="536575"/>
            <a:chOff x="6462443" y="604011"/>
            <a:chExt cx="5933967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3966" cy="536575"/>
              <a:chOff x="6816659" y="604011"/>
              <a:chExt cx="5933966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3396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5376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方程组的同解变换与增广矩阵的关系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35866" name="Text Box 26"/>
          <p:cNvSpPr txBox="1"/>
          <p:nvPr/>
        </p:nvSpPr>
        <p:spPr>
          <a:xfrm>
            <a:off x="1046480" y="3979243"/>
            <a:ext cx="2538730" cy="44259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har char="•"/>
            </a:pPr>
            <a:r>
              <a:rPr lang="zh-CN" altLang="en-US" sz="2400" b="1" dirty="0">
                <a:solidFill>
                  <a:srgbClr val="00B0F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增广矩阵的比较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398" name="Text Box 158"/>
          <p:cNvSpPr txBox="1"/>
          <p:nvPr/>
        </p:nvSpPr>
        <p:spPr>
          <a:xfrm>
            <a:off x="1023620" y="855980"/>
            <a:ext cx="10103485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在解线性方程组的过程中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我们可以把一个方程变为另一个同解的方程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这种变换过程称为同解变换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同解变换有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交换两个方程的位置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把某个方程乘一个非零数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某个方程的非零倍加到另一个方程上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411" name="Rectangle 171"/>
          <p:cNvSpPr/>
          <p:nvPr/>
        </p:nvSpPr>
        <p:spPr>
          <a:xfrm>
            <a:off x="1690370" y="3084247"/>
            <a:ext cx="6096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grpSp>
        <p:nvGrpSpPr>
          <p:cNvPr id="39976" name="Group 40"/>
          <p:cNvGrpSpPr/>
          <p:nvPr/>
        </p:nvGrpSpPr>
        <p:grpSpPr>
          <a:xfrm>
            <a:off x="5229225" y="2702295"/>
            <a:ext cx="1120776" cy="1193799"/>
            <a:chOff x="60" y="2877"/>
            <a:chExt cx="706" cy="752"/>
          </a:xfrm>
        </p:grpSpPr>
        <p:sp>
          <p:nvSpPr>
            <p:cNvPr id="5133" name="Text Box 24"/>
            <p:cNvSpPr txBox="1"/>
            <p:nvPr/>
          </p:nvSpPr>
          <p:spPr>
            <a:xfrm>
              <a:off x="96" y="3037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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5134" name="Rectangle 25"/>
            <p:cNvSpPr/>
            <p:nvPr/>
          </p:nvSpPr>
          <p:spPr>
            <a:xfrm>
              <a:off x="60" y="3163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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5135" name="Text Box 26"/>
            <p:cNvSpPr txBox="1"/>
            <p:nvPr/>
          </p:nvSpPr>
          <p:spPr>
            <a:xfrm>
              <a:off x="166" y="2877"/>
              <a:ext cx="515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③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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 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5136" name="Text Box 27"/>
            <p:cNvSpPr txBox="1"/>
            <p:nvPr/>
          </p:nvSpPr>
          <p:spPr>
            <a:xfrm>
              <a:off x="166" y="3358"/>
              <a:ext cx="515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③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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 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324735" y="2573390"/>
            <a:ext cx="3003460" cy="1471612"/>
            <a:chOff x="2324735" y="2631758"/>
            <a:chExt cx="3003460" cy="1471612"/>
          </a:xfrm>
        </p:grpSpPr>
        <p:pic>
          <p:nvPicPr>
            <p:cNvPr id="10372" name="Picture 132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324735" y="2631758"/>
              <a:ext cx="2778125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" name="文本框 1"/>
            <p:cNvSpPr txBox="1"/>
            <p:nvPr/>
          </p:nvSpPr>
          <p:spPr>
            <a:xfrm>
              <a:off x="4989321" y="2649253"/>
              <a:ext cx="338874" cy="10541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29375" y="2613395"/>
            <a:ext cx="3005076" cy="1471612"/>
            <a:chOff x="6429375" y="2671763"/>
            <a:chExt cx="3005076" cy="1471612"/>
          </a:xfrm>
        </p:grpSpPr>
        <p:pic>
          <p:nvPicPr>
            <p:cNvPr id="39984" name="Picture 48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6429375" y="2671763"/>
              <a:ext cx="2741613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5" name="文本框 4"/>
            <p:cNvSpPr txBox="1"/>
            <p:nvPr/>
          </p:nvSpPr>
          <p:spPr>
            <a:xfrm>
              <a:off x="9095577" y="2688165"/>
              <a:ext cx="338874" cy="13747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.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423250" y="4380158"/>
            <a:ext cx="2904945" cy="1371600"/>
            <a:chOff x="2423250" y="4535805"/>
            <a:chExt cx="2904945" cy="1371600"/>
          </a:xfrm>
        </p:grpSpPr>
        <p:pic>
          <p:nvPicPr>
            <p:cNvPr id="11" name="Picture 167"/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7448"/>
            <a:stretch>
              <a:fillRect/>
            </a:stretch>
          </p:blipFill>
          <p:spPr>
            <a:xfrm>
              <a:off x="2898475" y="4535805"/>
              <a:ext cx="2187240" cy="13716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2" name="文本框 11"/>
            <p:cNvSpPr txBox="1"/>
            <p:nvPr/>
          </p:nvSpPr>
          <p:spPr>
            <a:xfrm>
              <a:off x="2423250" y="4992350"/>
              <a:ext cx="2904945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                   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656825" y="4378571"/>
            <a:ext cx="3047224" cy="1373187"/>
            <a:chOff x="5656825" y="4534218"/>
            <a:chExt cx="3047224" cy="1373187"/>
          </a:xfrm>
        </p:grpSpPr>
        <p:pic>
          <p:nvPicPr>
            <p:cNvPr id="39975" name="Picture 39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20214"/>
            <a:stretch>
              <a:fillRect/>
            </a:stretch>
          </p:blipFill>
          <p:spPr>
            <a:xfrm>
              <a:off x="6215063" y="4534218"/>
              <a:ext cx="2130425" cy="1373187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13" name="文本框 12"/>
            <p:cNvSpPr txBox="1"/>
            <p:nvPr/>
          </p:nvSpPr>
          <p:spPr>
            <a:xfrm>
              <a:off x="5656825" y="4992350"/>
              <a:ext cx="3047224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		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046480" y="5623260"/>
            <a:ext cx="4809571" cy="775015"/>
            <a:chOff x="1046480" y="5657764"/>
            <a:chExt cx="4809571" cy="775015"/>
          </a:xfrm>
        </p:grpSpPr>
        <p:sp>
          <p:nvSpPr>
            <p:cNvPr id="10405" name="Text Box 165"/>
            <p:cNvSpPr txBox="1"/>
            <p:nvPr/>
          </p:nvSpPr>
          <p:spPr>
            <a:xfrm>
              <a:off x="1046480" y="5798518"/>
              <a:ext cx="4809571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l"/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显然</a:t>
              </a:r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 把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B</a:t>
              </a:r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的第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3</a:t>
              </a:r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行乘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   </a:t>
              </a:r>
              <a:r>
                <a:rPr lang="en-US" altLang="zh-CN" sz="2400" dirty="0" smtClean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 </a:t>
              </a:r>
              <a:r>
                <a:rPr lang="zh-CN" altLang="en-US" sz="2400" dirty="0">
                  <a:solidFill>
                    <a:srgbClr val="660066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华文中宋" panose="02010600040101010101" pitchFamily="2" charset="-122"/>
                  <a:sym typeface="+mn-ea"/>
                </a:rPr>
                <a:t>即得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B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sym typeface="+mn-ea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sym typeface="Symbol" panose="05050102010706020507" pitchFamily="18" charset="2"/>
                </a:rPr>
                <a:t></a:t>
              </a:r>
              <a:r>
                <a:rPr lang="en-US" altLang="zh-CN" sz="2400" dirty="0">
                  <a:latin typeface="Times New Roman" panose="02020603050405020304" pitchFamily="18" charset="0"/>
                  <a:sym typeface="+mn-ea"/>
                </a:rPr>
                <a:t> </a:t>
              </a:r>
              <a:endParaRPr lang="en-US" altLang="zh-CN" dirty="0">
                <a:latin typeface="Times New Roman" panose="02020603050405020304" pitchFamily="18" charset="0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3773136" y="5657764"/>
              <a:ext cx="304225" cy="775015"/>
              <a:chOff x="5803488" y="3997709"/>
              <a:chExt cx="304225" cy="775015"/>
            </a:xfrm>
          </p:grpSpPr>
          <p:sp>
            <p:nvSpPr>
              <p:cNvPr id="19" name="Text Box 145"/>
              <p:cNvSpPr txBox="1">
                <a:spLocks noChangeArrowheads="1"/>
              </p:cNvSpPr>
              <p:nvPr/>
            </p:nvSpPr>
            <p:spPr bwMode="auto">
              <a:xfrm>
                <a:off x="5855713" y="3997709"/>
                <a:ext cx="252000" cy="77501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36000">
                <a:spAutoFit/>
              </a:bodyPr>
              <a:lstStyle/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dirty="0">
                    <a:solidFill>
                      <a:srgbClr val="660066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0" name="直接连接符 19"/>
              <p:cNvCxnSpPr/>
              <p:nvPr/>
            </p:nvCxnSpPr>
            <p:spPr>
              <a:xfrm>
                <a:off x="5803488" y="4364683"/>
                <a:ext cx="252000" cy="0"/>
              </a:xfrm>
              <a:prstGeom prst="line">
                <a:avLst/>
              </a:prstGeom>
              <a:ln w="15875">
                <a:solidFill>
                  <a:srgbClr val="66006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9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61404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635000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6422391" cy="536575"/>
            <a:chOff x="6462443" y="604011"/>
            <a:chExt cx="5933967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3966" cy="536575"/>
              <a:chOff x="6816659" y="604011"/>
              <a:chExt cx="5933966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3396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5376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方程组的同解变换与增广矩阵的关系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35866" name="Text Box 26"/>
          <p:cNvSpPr txBox="1"/>
          <p:nvPr/>
        </p:nvSpPr>
        <p:spPr>
          <a:xfrm>
            <a:off x="1046480" y="4115435"/>
            <a:ext cx="2538730" cy="44259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har char="•"/>
            </a:pPr>
            <a:r>
              <a:rPr lang="zh-CN" altLang="en-US" sz="2400" b="1" dirty="0">
                <a:solidFill>
                  <a:srgbClr val="00B0F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增广矩阵的比较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398" name="Text Box 158"/>
          <p:cNvSpPr txBox="1"/>
          <p:nvPr/>
        </p:nvSpPr>
        <p:spPr>
          <a:xfrm>
            <a:off x="1023620" y="855980"/>
            <a:ext cx="10103485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在解线性方程组的过程中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我们可以把一个方程变为另一个同解的方程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这种变换过程称为同解变换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同解变换有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交换两个方程的位置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把某个方程乘一个非零数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某个方程的非零倍加到另一个方程上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411" name="Rectangle 171"/>
          <p:cNvSpPr/>
          <p:nvPr/>
        </p:nvSpPr>
        <p:spPr>
          <a:xfrm>
            <a:off x="1690370" y="3142615"/>
            <a:ext cx="609600" cy="36893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0405" name="Text Box 165"/>
          <p:cNvSpPr txBox="1"/>
          <p:nvPr/>
        </p:nvSpPr>
        <p:spPr>
          <a:xfrm>
            <a:off x="1046480" y="5934710"/>
            <a:ext cx="5754781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pPr algn="l"/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显然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 把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行乘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2)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加到第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行即得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+mn-ea"/>
            </a:endParaRPr>
          </a:p>
        </p:txBody>
      </p:sp>
      <p:grpSp>
        <p:nvGrpSpPr>
          <p:cNvPr id="40983" name="Group 23"/>
          <p:cNvGrpSpPr/>
          <p:nvPr/>
        </p:nvGrpSpPr>
        <p:grpSpPr>
          <a:xfrm>
            <a:off x="5219700" y="2747963"/>
            <a:ext cx="1239838" cy="1228724"/>
            <a:chOff x="2666" y="627"/>
            <a:chExt cx="781" cy="774"/>
          </a:xfrm>
        </p:grpSpPr>
        <p:sp>
          <p:nvSpPr>
            <p:cNvPr id="6157" name="Text Box 24"/>
            <p:cNvSpPr txBox="1"/>
            <p:nvPr/>
          </p:nvSpPr>
          <p:spPr>
            <a:xfrm>
              <a:off x="2690" y="789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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6158" name="Rectangle 25"/>
            <p:cNvSpPr/>
            <p:nvPr/>
          </p:nvSpPr>
          <p:spPr>
            <a:xfrm>
              <a:off x="2666" y="927"/>
              <a:ext cx="670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b="1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</a:t>
              </a:r>
              <a:endParaRPr lang="en-US" altLang="zh-CN" sz="2800" b="1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endParaRPr>
            </a:p>
          </p:txBody>
        </p:sp>
        <p:sp>
          <p:nvSpPr>
            <p:cNvPr id="6159" name="Text Box 26"/>
            <p:cNvSpPr txBox="1"/>
            <p:nvPr/>
          </p:nvSpPr>
          <p:spPr>
            <a:xfrm>
              <a:off x="2708" y="627"/>
              <a:ext cx="739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①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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2② 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  <p:sp>
          <p:nvSpPr>
            <p:cNvPr id="6160" name="Text Box 27"/>
            <p:cNvSpPr txBox="1"/>
            <p:nvPr/>
          </p:nvSpPr>
          <p:spPr>
            <a:xfrm>
              <a:off x="2708" y="1130"/>
              <a:ext cx="739" cy="27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①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Symbol" panose="05050102010706020507" pitchFamily="18" charset="2"/>
                </a:rPr>
                <a:t></a:t>
              </a:r>
              <a:r>
                <a:rPr lang="en-US" altLang="zh-CN" sz="2800" dirty="0">
                  <a:solidFill>
                    <a:srgbClr val="660066"/>
                  </a:solidFill>
                  <a:latin typeface="Times New Roman" panose="02020603050405020304" pitchFamily="18" charset="0"/>
                  <a:ea typeface="宋体" panose="02010600030101010101" pitchFamily="2" charset="-122"/>
                </a:rPr>
                <a:t>2② </a:t>
              </a:r>
              <a:endParaRPr lang="en-US" altLang="zh-CN" sz="2800" dirty="0">
                <a:solidFill>
                  <a:srgbClr val="660066"/>
                </a:solidFill>
                <a:latin typeface="Times New Roman" panose="02020603050405020304" pitchFamily="18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324735" y="2631758"/>
            <a:ext cx="3014426" cy="1471612"/>
            <a:chOff x="2324735" y="2631758"/>
            <a:chExt cx="3014426" cy="1471612"/>
          </a:xfrm>
        </p:grpSpPr>
        <p:pic>
          <p:nvPicPr>
            <p:cNvPr id="10372" name="Picture 132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2324735" y="2631758"/>
              <a:ext cx="2778125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" name="文本框 1"/>
            <p:cNvSpPr txBox="1"/>
            <p:nvPr/>
          </p:nvSpPr>
          <p:spPr>
            <a:xfrm>
              <a:off x="5000287" y="2639714"/>
              <a:ext cx="338874" cy="10541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438900" y="2671763"/>
            <a:ext cx="3149196" cy="1471612"/>
            <a:chOff x="6438900" y="2671763"/>
            <a:chExt cx="3149196" cy="1471612"/>
          </a:xfrm>
        </p:grpSpPr>
        <p:pic>
          <p:nvPicPr>
            <p:cNvPr id="40997" name="Picture 37"/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6438900" y="2671763"/>
              <a:ext cx="2894013" cy="1471612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5" name="文本框 4"/>
            <p:cNvSpPr txBox="1"/>
            <p:nvPr/>
          </p:nvSpPr>
          <p:spPr>
            <a:xfrm>
              <a:off x="9249222" y="2682343"/>
              <a:ext cx="338874" cy="137473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 algn="l"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  <a:p>
              <a:pPr>
                <a:lnSpc>
                  <a:spcPts val="25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.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2423250" y="4535805"/>
            <a:ext cx="2863125" cy="1371600"/>
            <a:chOff x="2423250" y="4535805"/>
            <a:chExt cx="2863125" cy="1371600"/>
          </a:xfrm>
        </p:grpSpPr>
        <p:pic>
          <p:nvPicPr>
            <p:cNvPr id="10407" name="Picture 167"/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7462"/>
            <a:stretch>
              <a:fillRect/>
            </a:stretch>
          </p:blipFill>
          <p:spPr>
            <a:xfrm>
              <a:off x="2898843" y="4535805"/>
              <a:ext cx="2186872" cy="1371600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7" name="文本框 6"/>
            <p:cNvSpPr txBox="1"/>
            <p:nvPr/>
          </p:nvSpPr>
          <p:spPr>
            <a:xfrm>
              <a:off x="2423250" y="5002192"/>
              <a:ext cx="2863125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                   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656825" y="4534218"/>
            <a:ext cx="3263891" cy="1373187"/>
            <a:chOff x="5656825" y="4534218"/>
            <a:chExt cx="3263891" cy="1373187"/>
          </a:xfrm>
        </p:grpSpPr>
        <p:pic>
          <p:nvPicPr>
            <p:cNvPr id="40999" name="Picture 39"/>
            <p:cNvPicPr>
              <a:picLocks noChangeAspect="1"/>
            </p:cNvPicPr>
            <p:nvPr/>
          </p:nvPicPr>
          <p:blipFill rotWithShape="1">
            <a:blip r:embed="rId7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18757"/>
            <a:stretch>
              <a:fillRect/>
            </a:stretch>
          </p:blipFill>
          <p:spPr>
            <a:xfrm>
              <a:off x="6235700" y="4534218"/>
              <a:ext cx="2386013" cy="1373187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9" name="文本框 8"/>
            <p:cNvSpPr txBox="1"/>
            <p:nvPr/>
          </p:nvSpPr>
          <p:spPr>
            <a:xfrm>
              <a:off x="5656825" y="5006827"/>
              <a:ext cx="326389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baseline="-25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3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   		              ,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4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0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15595" y="1366520"/>
            <a:ext cx="11519535" cy="398970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52546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1106805"/>
            <a:ext cx="6422391" cy="536575"/>
            <a:chOff x="6462443" y="604011"/>
            <a:chExt cx="5933967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5933966" cy="536575"/>
              <a:chOff x="6816659" y="604011"/>
              <a:chExt cx="5933966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5933966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537659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方程组的同解变换与增广矩阵的关系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741805"/>
            <a:ext cx="10103485" cy="18465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在解线性方程组的过程中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我们可以把一个方程变为另一个同解的方程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这种变换过程称为同解变换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marL="342900" indent="-3429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同解变换有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1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）交换两个方程的位置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2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把某个方程乘一个非零数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（</a:t>
            </a:r>
            <a:r>
              <a:rPr lang="en-US" altLang="zh-CN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3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某个方程的非零倍加到另一个方程上（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消元法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）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44546A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</p:txBody>
      </p:sp>
      <p:sp>
        <p:nvSpPr>
          <p:cNvPr id="14691" name="Text Box 355"/>
          <p:cNvSpPr txBox="1"/>
          <p:nvPr/>
        </p:nvSpPr>
        <p:spPr>
          <a:xfrm>
            <a:off x="1023620" y="3571875"/>
            <a:ext cx="10104120" cy="147701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marL="342900" indent="-342900" algn="just" fontAlgn="auto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线性方程组与其增广矩阵相互对应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对方程组的变换完全可以转换为对方程组的增广矩阵的变换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FF0000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marL="342900" indent="-342900" algn="just" fontAlgn="auto">
              <a:lnSpc>
                <a:spcPct val="150000"/>
              </a:lnSpc>
            </a:pP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把方程组的上述三种同解变换移植到矩阵上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就得到矩阵的三种</a:t>
            </a:r>
            <a:r>
              <a:rPr lang="zh-CN" altLang="en-US" sz="2400" dirty="0">
                <a:solidFill>
                  <a:srgbClr val="FF0000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初等变换</a:t>
            </a:r>
            <a:r>
              <a:rPr lang="zh-CN" altLang="en-US" sz="2400" dirty="0">
                <a:solidFill>
                  <a:srgbClr val="660066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91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723265"/>
            <a:ext cx="11519535" cy="23323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506730" y="295338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451485"/>
            <a:ext cx="3132001" cy="536575"/>
            <a:chOff x="6462443" y="604011"/>
            <a:chExt cx="2893812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893811" cy="536575"/>
              <a:chOff x="6816659" y="604011"/>
              <a:chExt cx="2893811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89381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66066"/>
                <a:ext cx="243014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矩阵的初等变换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3473450"/>
            <a:ext cx="11519535" cy="290893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628015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5" y="3220720"/>
            <a:ext cx="3132001" cy="536575"/>
            <a:chOff x="6462443" y="604011"/>
            <a:chExt cx="2893812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2893811" cy="536575"/>
              <a:chOff x="6816659" y="604011"/>
              <a:chExt cx="2893811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289381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55433"/>
                <a:ext cx="243366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初等变换的符号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6593" name="Text Box 209"/>
          <p:cNvSpPr txBox="1"/>
          <p:nvPr/>
        </p:nvSpPr>
        <p:spPr>
          <a:xfrm>
            <a:off x="1676400" y="1141730"/>
            <a:ext cx="6696075" cy="15506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下面三种变换称为矩阵的初等行(列)变换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对换两行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000" spc="200" dirty="0">
              <a:solidFill>
                <a:srgbClr val="44546A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(ii)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以非零数</a:t>
            </a:r>
            <a:r>
              <a:rPr kumimoji="1" lang="zh-CN" altLang="en-US" sz="2000" i="1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乘某一行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中的所有元素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</a:t>
            </a:r>
            <a:endParaRPr kumimoji="1" lang="zh-CN" altLang="en-US" sz="2000" spc="200" dirty="0">
              <a:solidFill>
                <a:srgbClr val="44546A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en-US" altLang="zh-CN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iii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把某一行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</a:t>
            </a:r>
            <a:r>
              <a:rPr kumimoji="1" lang="zh-CN" altLang="en-US" sz="2000" i="1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倍加到另一行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上去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</a:rPr>
              <a:t> 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6595" name="Text Box 211"/>
          <p:cNvSpPr txBox="1"/>
          <p:nvPr/>
        </p:nvSpPr>
        <p:spPr>
          <a:xfrm>
            <a:off x="1714500" y="5285105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这三种变换都是可逆的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 且其逆变换是同一类型的初等变换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400" spc="200" dirty="0">
              <a:solidFill>
                <a:srgbClr val="660066"/>
              </a:solidFill>
              <a:uFillTx/>
              <a:latin typeface="华文中宋" panose="02010600040101010101" pitchFamily="2" charset="-122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6596" name="Text Box 212"/>
          <p:cNvSpPr txBox="1"/>
          <p:nvPr/>
        </p:nvSpPr>
        <p:spPr>
          <a:xfrm>
            <a:off x="1714500" y="5732780"/>
            <a:ext cx="86868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例如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变换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的逆变换为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+(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400" spc="200" dirty="0">
                <a:solidFill>
                  <a:srgbClr val="660066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或记作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16597" name="Text Box 213"/>
          <p:cNvSpPr txBox="1"/>
          <p:nvPr/>
        </p:nvSpPr>
        <p:spPr>
          <a:xfrm>
            <a:off x="1714500" y="4008755"/>
            <a:ext cx="8686800" cy="11817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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对换</a:t>
            </a:r>
            <a:r>
              <a:rPr lang="en-US" altLang="zh-CN" sz="2000" i="1" dirty="0" err="1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两行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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乘非零数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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50000"/>
              <a:buFont typeface="Wingdings" panose="05000000000000000000" charset="0"/>
              <a:buChar char="l"/>
            </a:pP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kr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+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kc</a:t>
            </a:r>
            <a:r>
              <a:rPr lang="en-US" altLang="zh-CN" sz="2000" i="1" baseline="-30000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表示第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j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的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k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倍加到第</a:t>
            </a:r>
            <a:r>
              <a:rPr lang="en-US" altLang="zh-CN" sz="2000" i="1" dirty="0">
                <a:solidFill>
                  <a:srgbClr val="44546A"/>
                </a:solidFill>
                <a:latin typeface="Times New Roman" panose="02020603050405020304" pitchFamily="18" charset="0"/>
              </a:rPr>
              <a:t>i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行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(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列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)</a:t>
            </a:r>
            <a:r>
              <a:rPr kumimoji="1" lang="zh-CN" altLang="en-US" sz="2000" spc="200" dirty="0">
                <a:solidFill>
                  <a:srgbClr val="44546A"/>
                </a:solidFill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华文中宋" panose="02010600040101010101" pitchFamily="2" charset="-122"/>
              </a:rPr>
              <a:t>上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</p:txBody>
      </p:sp>
      <p:sp>
        <p:nvSpPr>
          <p:cNvPr id="82969" name="Rectangle 25"/>
          <p:cNvSpPr>
            <a:spLocks noChangeArrowheads="1"/>
          </p:cNvSpPr>
          <p:nvPr/>
        </p:nvSpPr>
        <p:spPr bwMode="auto">
          <a:xfrm>
            <a:off x="7484428" y="1790065"/>
            <a:ext cx="14097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1" name="Rectangle 27"/>
          <p:cNvSpPr>
            <a:spLocks noChangeArrowheads="1"/>
          </p:cNvSpPr>
          <p:nvPr/>
        </p:nvSpPr>
        <p:spPr bwMode="auto">
          <a:xfrm>
            <a:off x="9068753" y="1358265"/>
            <a:ext cx="1716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初等行变换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3" name="Rectangle 29"/>
          <p:cNvSpPr>
            <a:spLocks noChangeArrowheads="1"/>
          </p:cNvSpPr>
          <p:nvPr/>
        </p:nvSpPr>
        <p:spPr bwMode="auto">
          <a:xfrm>
            <a:off x="9068753" y="2221865"/>
            <a:ext cx="17160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FF3300"/>
                </a:solidFill>
              </a:rPr>
              <a:t>初等列变换</a:t>
            </a:r>
            <a:endParaRPr lang="zh-CN" altLang="en-US" sz="2400" b="1" smtClean="0">
              <a:solidFill>
                <a:srgbClr val="FF3300"/>
              </a:solidFill>
            </a:endParaRPr>
          </a:p>
        </p:txBody>
      </p:sp>
      <p:sp>
        <p:nvSpPr>
          <p:cNvPr id="82974" name="AutoShape 30"/>
          <p:cNvSpPr/>
          <p:nvPr/>
        </p:nvSpPr>
        <p:spPr bwMode="auto">
          <a:xfrm>
            <a:off x="8924290" y="1574165"/>
            <a:ext cx="215900" cy="863600"/>
          </a:xfrm>
          <a:prstGeom prst="leftBrace">
            <a:avLst>
              <a:gd name="adj1" fmla="val 33333"/>
              <a:gd name="adj2" fmla="val 50000"/>
            </a:avLst>
          </a:prstGeom>
          <a:noFill/>
          <a:ln w="28575">
            <a:solidFill>
              <a:schemeClr val="tx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2" dur="500"/>
                                        <p:tgtEl>
                                          <p:spTgt spid="82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35" dur="500"/>
                                        <p:tgtEl>
                                          <p:spTgt spid="82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8" dur="500"/>
                                        <p:tgtEl>
                                          <p:spTgt spid="82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41" dur="500"/>
                                        <p:tgtEl>
                                          <p:spTgt spid="82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6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6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6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6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6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93" grpId="0" uiExpand="1" build="p"/>
      <p:bldP spid="16595" grpId="0" build="p"/>
      <p:bldP spid="16596" grpId="0" build="p"/>
      <p:bldP spid="16597" grpId="0" build="p"/>
      <p:bldP spid="82969" grpId="0" bldLvl="0" animBg="1"/>
      <p:bldP spid="82971" grpId="0" bldLvl="0" animBg="1"/>
      <p:bldP spid="82973" grpId="0" bldLvl="0" animBg="1"/>
      <p:bldP spid="82974" grpId="0" bldLvl="0" animBg="1"/>
    </p:bldLst>
  </p:timing>
</p:sld>
</file>

<file path=ppt/tags/tag1.xml><?xml version="1.0" encoding="utf-8"?>
<p:tagLst xmlns:p="http://schemas.openxmlformats.org/presentationml/2006/main">
  <p:tag name="PA" val="v5.2.9"/>
</p:tagLst>
</file>

<file path=ppt/tags/tag10.xml><?xml version="1.0" encoding="utf-8"?>
<p:tagLst xmlns:p="http://schemas.openxmlformats.org/presentationml/2006/main">
  <p:tag name="PA" val="v5.2.9"/>
</p:tagLst>
</file>

<file path=ppt/tags/tag11.xml><?xml version="1.0" encoding="utf-8"?>
<p:tagLst xmlns:p="http://schemas.openxmlformats.org/presentationml/2006/main">
  <p:tag name="PA" val="v5.2.9"/>
</p:tagLst>
</file>

<file path=ppt/tags/tag12.xml><?xml version="1.0" encoding="utf-8"?>
<p:tagLst xmlns:p="http://schemas.openxmlformats.org/presentationml/2006/main">
  <p:tag name="PA" val="v5.2.9"/>
</p:tagLst>
</file>

<file path=ppt/tags/tag13.xml><?xml version="1.0" encoding="utf-8"?>
<p:tagLst xmlns:p="http://schemas.openxmlformats.org/presentationml/2006/main">
  <p:tag name="PA" val="v5.2.9"/>
</p:tagLst>
</file>

<file path=ppt/tags/tag14.xml><?xml version="1.0" encoding="utf-8"?>
<p:tagLst xmlns:p="http://schemas.openxmlformats.org/presentationml/2006/main">
  <p:tag name="PA" val="v5.2.9"/>
</p:tagLst>
</file>

<file path=ppt/tags/tag15.xml><?xml version="1.0" encoding="utf-8"?>
<p:tagLst xmlns:p="http://schemas.openxmlformats.org/presentationml/2006/main">
  <p:tag name="PA" val="v5.2.9"/>
</p:tagLst>
</file>

<file path=ppt/tags/tag16.xml><?xml version="1.0" encoding="utf-8"?>
<p:tagLst xmlns:p="http://schemas.openxmlformats.org/presentationml/2006/main">
  <p:tag name="PA" val="v5.2.9"/>
</p:tagLst>
</file>

<file path=ppt/tags/tag17.xml><?xml version="1.0" encoding="utf-8"?>
<p:tagLst xmlns:p="http://schemas.openxmlformats.org/presentationml/2006/main">
  <p:tag name="PA" val="v5.2.9"/>
</p:tagLst>
</file>

<file path=ppt/tags/tag18.xml><?xml version="1.0" encoding="utf-8"?>
<p:tagLst xmlns:p="http://schemas.openxmlformats.org/presentationml/2006/main">
  <p:tag name="PA" val="v5.2.9"/>
</p:tagLst>
</file>

<file path=ppt/tags/tag19.xml><?xml version="1.0" encoding="utf-8"?>
<p:tagLst xmlns:p="http://schemas.openxmlformats.org/presentationml/2006/main">
  <p:tag name="PA" val="v5.2.9"/>
</p:tagLst>
</file>

<file path=ppt/tags/tag2.xml><?xml version="1.0" encoding="utf-8"?>
<p:tagLst xmlns:p="http://schemas.openxmlformats.org/presentationml/2006/main">
  <p:tag name="PA" val="v5.2.9"/>
</p:tagLst>
</file>

<file path=ppt/tags/tag20.xml><?xml version="1.0" encoding="utf-8"?>
<p:tagLst xmlns:p="http://schemas.openxmlformats.org/presentationml/2006/main">
  <p:tag name="PA" val="v5.2.9"/>
</p:tagLst>
</file>

<file path=ppt/tags/tag21.xml><?xml version="1.0" encoding="utf-8"?>
<p:tagLst xmlns:p="http://schemas.openxmlformats.org/presentationml/2006/main">
  <p:tag name="PA" val="v5.2.9"/>
</p:tagLst>
</file>

<file path=ppt/tags/tag22.xml><?xml version="1.0" encoding="utf-8"?>
<p:tagLst xmlns:p="http://schemas.openxmlformats.org/presentationml/2006/main">
  <p:tag name="PA" val="v5.2.9"/>
</p:tagLst>
</file>

<file path=ppt/tags/tag23.xml><?xml version="1.0" encoding="utf-8"?>
<p:tagLst xmlns:p="http://schemas.openxmlformats.org/presentationml/2006/main">
  <p:tag name="PA" val="v5.2.9"/>
</p:tagLst>
</file>

<file path=ppt/tags/tag24.xml><?xml version="1.0" encoding="utf-8"?>
<p:tagLst xmlns:p="http://schemas.openxmlformats.org/presentationml/2006/main">
  <p:tag name="PA" val="v5.2.9"/>
</p:tagLst>
</file>

<file path=ppt/tags/tag25.xml><?xml version="1.0" encoding="utf-8"?>
<p:tagLst xmlns:p="http://schemas.openxmlformats.org/presentationml/2006/main">
  <p:tag name="PA" val="v5.2.9"/>
</p:tagLst>
</file>

<file path=ppt/tags/tag26.xml><?xml version="1.0" encoding="utf-8"?>
<p:tagLst xmlns:p="http://schemas.openxmlformats.org/presentationml/2006/main">
  <p:tag name="PA" val="v5.2.9"/>
</p:tagLst>
</file>

<file path=ppt/tags/tag27.xml><?xml version="1.0" encoding="utf-8"?>
<p:tagLst xmlns:p="http://schemas.openxmlformats.org/presentationml/2006/main">
  <p:tag name="PA" val="v5.2.9"/>
</p:tagLst>
</file>

<file path=ppt/tags/tag28.xml><?xml version="1.0" encoding="utf-8"?>
<p:tagLst xmlns:p="http://schemas.openxmlformats.org/presentationml/2006/main">
  <p:tag name="PA" val="v5.2.9"/>
</p:tagLst>
</file>

<file path=ppt/tags/tag29.xml><?xml version="1.0" encoding="utf-8"?>
<p:tagLst xmlns:p="http://schemas.openxmlformats.org/presentationml/2006/main">
  <p:tag name="PA" val="v5.2.9"/>
</p:tagLst>
</file>

<file path=ppt/tags/tag3.xml><?xml version="1.0" encoding="utf-8"?>
<p:tagLst xmlns:p="http://schemas.openxmlformats.org/presentationml/2006/main">
  <p:tag name="PA" val="v5.2.9"/>
</p:tagLst>
</file>

<file path=ppt/tags/tag30.xml><?xml version="1.0" encoding="utf-8"?>
<p:tagLst xmlns:p="http://schemas.openxmlformats.org/presentationml/2006/main">
  <p:tag name="PA" val="v5.2.9"/>
</p:tagLst>
</file>

<file path=ppt/tags/tag31.xml><?xml version="1.0" encoding="utf-8"?>
<p:tagLst xmlns:p="http://schemas.openxmlformats.org/presentationml/2006/main">
  <p:tag name="PA" val="v5.2.9"/>
</p:tagLst>
</file>

<file path=ppt/tags/tag32.xml><?xml version="1.0" encoding="utf-8"?>
<p:tagLst xmlns:p="http://schemas.openxmlformats.org/presentationml/2006/main">
  <p:tag name="PA" val="v5.2.9"/>
</p:tagLst>
</file>

<file path=ppt/tags/tag33.xml><?xml version="1.0" encoding="utf-8"?>
<p:tagLst xmlns:p="http://schemas.openxmlformats.org/presentationml/2006/main">
  <p:tag name="PA" val="v5.2.9"/>
</p:tagLst>
</file>

<file path=ppt/tags/tag34.xml><?xml version="1.0" encoding="utf-8"?>
<p:tagLst xmlns:p="http://schemas.openxmlformats.org/presentationml/2006/main">
  <p:tag name="PA" val="v5.2.9"/>
</p:tagLst>
</file>

<file path=ppt/tags/tag35.xml><?xml version="1.0" encoding="utf-8"?>
<p:tagLst xmlns:p="http://schemas.openxmlformats.org/presentationml/2006/main">
  <p:tag name="PA" val="v5.2.9"/>
</p:tagLst>
</file>

<file path=ppt/tags/tag36.xml><?xml version="1.0" encoding="utf-8"?>
<p:tagLst xmlns:p="http://schemas.openxmlformats.org/presentationml/2006/main">
  <p:tag name="PA" val="v5.2.9"/>
</p:tagLst>
</file>

<file path=ppt/tags/tag37.xml><?xml version="1.0" encoding="utf-8"?>
<p:tagLst xmlns:p="http://schemas.openxmlformats.org/presentationml/2006/main">
  <p:tag name="PA" val="v5.2.9"/>
</p:tagLst>
</file>

<file path=ppt/tags/tag38.xml><?xml version="1.0" encoding="utf-8"?>
<p:tagLst xmlns:p="http://schemas.openxmlformats.org/presentationml/2006/main">
  <p:tag name="PA" val="v5.2.9"/>
</p:tagLst>
</file>

<file path=ppt/tags/tag39.xml><?xml version="1.0" encoding="utf-8"?>
<p:tagLst xmlns:p="http://schemas.openxmlformats.org/presentationml/2006/main">
  <p:tag name="PA" val="v5.2.9"/>
</p:tagLst>
</file>

<file path=ppt/tags/tag4.xml><?xml version="1.0" encoding="utf-8"?>
<p:tagLst xmlns:p="http://schemas.openxmlformats.org/presentationml/2006/main">
  <p:tag name="PA" val="v5.2.9"/>
</p:tagLst>
</file>

<file path=ppt/tags/tag40.xml><?xml version="1.0" encoding="utf-8"?>
<p:tagLst xmlns:p="http://schemas.openxmlformats.org/presentationml/2006/main">
  <p:tag name="PA" val="v5.2.9"/>
</p:tagLst>
</file>

<file path=ppt/tags/tag41.xml><?xml version="1.0" encoding="utf-8"?>
<p:tagLst xmlns:p="http://schemas.openxmlformats.org/presentationml/2006/main">
  <p:tag name="PA" val="v5.2.9"/>
</p:tagLst>
</file>

<file path=ppt/tags/tag42.xml><?xml version="1.0" encoding="utf-8"?>
<p:tagLst xmlns:p="http://schemas.openxmlformats.org/presentationml/2006/main">
  <p:tag name="PA" val="v5.2.9"/>
</p:tagLst>
</file>

<file path=ppt/tags/tag43.xml><?xml version="1.0" encoding="utf-8"?>
<p:tagLst xmlns:p="http://schemas.openxmlformats.org/presentationml/2006/main">
  <p:tag name="PA" val="v5.2.9"/>
</p:tagLst>
</file>

<file path=ppt/tags/tag44.xml><?xml version="1.0" encoding="utf-8"?>
<p:tagLst xmlns:p="http://schemas.openxmlformats.org/presentationml/2006/main">
  <p:tag name="PA" val="v5.2.9"/>
</p:tagLst>
</file>

<file path=ppt/tags/tag45.xml><?xml version="1.0" encoding="utf-8"?>
<p:tagLst xmlns:p="http://schemas.openxmlformats.org/presentationml/2006/main">
  <p:tag name="PA" val="v5.2.9"/>
</p:tagLst>
</file>

<file path=ppt/tags/tag46.xml><?xml version="1.0" encoding="utf-8"?>
<p:tagLst xmlns:p="http://schemas.openxmlformats.org/presentationml/2006/main">
  <p:tag name="PA" val="v5.2.9"/>
</p:tagLst>
</file>

<file path=ppt/tags/tag47.xml><?xml version="1.0" encoding="utf-8"?>
<p:tagLst xmlns:p="http://schemas.openxmlformats.org/presentationml/2006/main">
  <p:tag name="PA" val="v5.2.9"/>
</p:tagLst>
</file>

<file path=ppt/tags/tag48.xml><?xml version="1.0" encoding="utf-8"?>
<p:tagLst xmlns:p="http://schemas.openxmlformats.org/presentationml/2006/main">
  <p:tag name="PA" val="v5.2.9"/>
</p:tagLst>
</file>

<file path=ppt/tags/tag49.xml><?xml version="1.0" encoding="utf-8"?>
<p:tagLst xmlns:p="http://schemas.openxmlformats.org/presentationml/2006/main">
  <p:tag name="PA" val="v5.2.9"/>
</p:tagLst>
</file>

<file path=ppt/tags/tag5.xml><?xml version="1.0" encoding="utf-8"?>
<p:tagLst xmlns:p="http://schemas.openxmlformats.org/presentationml/2006/main">
  <p:tag name="PA" val="v5.2.9"/>
</p:tagLst>
</file>

<file path=ppt/tags/tag50.xml><?xml version="1.0" encoding="utf-8"?>
<p:tagLst xmlns:p="http://schemas.openxmlformats.org/presentationml/2006/main">
  <p:tag name="PA" val="v5.2.9"/>
</p:tagLst>
</file>

<file path=ppt/tags/tag51.xml><?xml version="1.0" encoding="utf-8"?>
<p:tagLst xmlns:p="http://schemas.openxmlformats.org/presentationml/2006/main">
  <p:tag name="PA" val="v5.2.9"/>
</p:tagLst>
</file>

<file path=ppt/tags/tag52.xml><?xml version="1.0" encoding="utf-8"?>
<p:tagLst xmlns:p="http://schemas.openxmlformats.org/presentationml/2006/main">
  <p:tag name="PA" val="v5.2.9"/>
</p:tagLst>
</file>

<file path=ppt/tags/tag53.xml><?xml version="1.0" encoding="utf-8"?>
<p:tagLst xmlns:p="http://schemas.openxmlformats.org/presentationml/2006/main">
  <p:tag name="PA" val="v5.2.9"/>
</p:tagLst>
</file>

<file path=ppt/tags/tag54.xml><?xml version="1.0" encoding="utf-8"?>
<p:tagLst xmlns:p="http://schemas.openxmlformats.org/presentationml/2006/main">
  <p:tag name="PA" val="v5.2.9"/>
</p:tagLst>
</file>

<file path=ppt/tags/tag55.xml><?xml version="1.0" encoding="utf-8"?>
<p:tagLst xmlns:p="http://schemas.openxmlformats.org/presentationml/2006/main">
  <p:tag name="PA" val="v5.2.9"/>
</p:tagLst>
</file>

<file path=ppt/tags/tag56.xml><?xml version="1.0" encoding="utf-8"?>
<p:tagLst xmlns:p="http://schemas.openxmlformats.org/presentationml/2006/main">
  <p:tag name="PA" val="v5.2.9"/>
</p:tagLst>
</file>

<file path=ppt/tags/tag57.xml><?xml version="1.0" encoding="utf-8"?>
<p:tagLst xmlns:p="http://schemas.openxmlformats.org/presentationml/2006/main">
  <p:tag name="PA" val="v5.2.9"/>
</p:tagLst>
</file>

<file path=ppt/tags/tag58.xml><?xml version="1.0" encoding="utf-8"?>
<p:tagLst xmlns:p="http://schemas.openxmlformats.org/presentationml/2006/main">
  <p:tag name="PA" val="v5.2.9"/>
</p:tagLst>
</file>

<file path=ppt/tags/tag59.xml><?xml version="1.0" encoding="utf-8"?>
<p:tagLst xmlns:p="http://schemas.openxmlformats.org/presentationml/2006/main">
  <p:tag name="PA" val="v5.2.9"/>
</p:tagLst>
</file>

<file path=ppt/tags/tag6.xml><?xml version="1.0" encoding="utf-8"?>
<p:tagLst xmlns:p="http://schemas.openxmlformats.org/presentationml/2006/main">
  <p:tag name="PA" val="v5.2.9"/>
</p:tagLst>
</file>

<file path=ppt/tags/tag60.xml><?xml version="1.0" encoding="utf-8"?>
<p:tagLst xmlns:p="http://schemas.openxmlformats.org/presentationml/2006/main">
  <p:tag name="PA" val="v5.2.9"/>
</p:tagLst>
</file>

<file path=ppt/tags/tag61.xml><?xml version="1.0" encoding="utf-8"?>
<p:tagLst xmlns:p="http://schemas.openxmlformats.org/presentationml/2006/main">
  <p:tag name="PA" val="v5.2.9"/>
</p:tagLst>
</file>

<file path=ppt/tags/tag62.xml><?xml version="1.0" encoding="utf-8"?>
<p:tagLst xmlns:p="http://schemas.openxmlformats.org/presentationml/2006/main">
  <p:tag name="PA" val="v5.2.9"/>
</p:tagLst>
</file>

<file path=ppt/tags/tag63.xml><?xml version="1.0" encoding="utf-8"?>
<p:tagLst xmlns:p="http://schemas.openxmlformats.org/presentationml/2006/main">
  <p:tag name="PA" val="v5.2.9"/>
</p:tagLst>
</file>

<file path=ppt/tags/tag64.xml><?xml version="1.0" encoding="utf-8"?>
<p:tagLst xmlns:p="http://schemas.openxmlformats.org/presentationml/2006/main">
  <p:tag name="PA" val="v5.2.9"/>
</p:tagLst>
</file>

<file path=ppt/tags/tag65.xml><?xml version="1.0" encoding="utf-8"?>
<p:tagLst xmlns:p="http://schemas.openxmlformats.org/presentationml/2006/main">
  <p:tag name="PA" val="v5.2.9"/>
</p:tagLst>
</file>

<file path=ppt/tags/tag66.xml><?xml version="1.0" encoding="utf-8"?>
<p:tagLst xmlns:p="http://schemas.openxmlformats.org/presentationml/2006/main">
  <p:tag name="PA" val="v5.2.9"/>
</p:tagLst>
</file>

<file path=ppt/tags/tag67.xml><?xml version="1.0" encoding="utf-8"?>
<p:tagLst xmlns:p="http://schemas.openxmlformats.org/presentationml/2006/main">
  <p:tag name="PA" val="v5.2.9"/>
</p:tagLst>
</file>

<file path=ppt/tags/tag68.xml><?xml version="1.0" encoding="utf-8"?>
<p:tagLst xmlns:p="http://schemas.openxmlformats.org/presentationml/2006/main">
  <p:tag name="PA" val="v5.2.9"/>
</p:tagLst>
</file>

<file path=ppt/tags/tag69.xml><?xml version="1.0" encoding="utf-8"?>
<p:tagLst xmlns:p="http://schemas.openxmlformats.org/presentationml/2006/main">
  <p:tag name="PA" val="v5.2.9"/>
</p:tagLst>
</file>

<file path=ppt/tags/tag7.xml><?xml version="1.0" encoding="utf-8"?>
<p:tagLst xmlns:p="http://schemas.openxmlformats.org/presentationml/2006/main">
  <p:tag name="PA" val="v5.2.9"/>
</p:tagLst>
</file>

<file path=ppt/tags/tag70.xml><?xml version="1.0" encoding="utf-8"?>
<p:tagLst xmlns:p="http://schemas.openxmlformats.org/presentationml/2006/main">
  <p:tag name="PA" val="v5.2.9"/>
</p:tagLst>
</file>

<file path=ppt/tags/tag71.xml><?xml version="1.0" encoding="utf-8"?>
<p:tagLst xmlns:p="http://schemas.openxmlformats.org/presentationml/2006/main">
  <p:tag name="PA" val="v5.2.9"/>
</p:tagLst>
</file>

<file path=ppt/tags/tag72.xml><?xml version="1.0" encoding="utf-8"?>
<p:tagLst xmlns:p="http://schemas.openxmlformats.org/presentationml/2006/main">
  <p:tag name="PA" val="v5.2.9"/>
</p:tagLst>
</file>

<file path=ppt/tags/tag73.xml><?xml version="1.0" encoding="utf-8"?>
<p:tagLst xmlns:p="http://schemas.openxmlformats.org/presentationml/2006/main">
  <p:tag name="PA" val="v5.2.9"/>
</p:tagLst>
</file>

<file path=ppt/tags/tag74.xml><?xml version="1.0" encoding="utf-8"?>
<p:tagLst xmlns:p="http://schemas.openxmlformats.org/presentationml/2006/main">
  <p:tag name="PA" val="v5.2.9"/>
</p:tagLst>
</file>

<file path=ppt/tags/tag75.xml><?xml version="1.0" encoding="utf-8"?>
<p:tagLst xmlns:p="http://schemas.openxmlformats.org/presentationml/2006/main">
  <p:tag name="PA" val="v5.2.9"/>
</p:tagLst>
</file>

<file path=ppt/tags/tag76.xml><?xml version="1.0" encoding="utf-8"?>
<p:tagLst xmlns:p="http://schemas.openxmlformats.org/presentationml/2006/main">
  <p:tag name="PA" val="v5.2.9"/>
</p:tagLst>
</file>

<file path=ppt/tags/tag77.xml><?xml version="1.0" encoding="utf-8"?>
<p:tagLst xmlns:p="http://schemas.openxmlformats.org/presentationml/2006/main">
  <p:tag name="PA" val="v5.2.9"/>
</p:tagLst>
</file>

<file path=ppt/tags/tag78.xml><?xml version="1.0" encoding="utf-8"?>
<p:tagLst xmlns:p="http://schemas.openxmlformats.org/presentationml/2006/main">
  <p:tag name="PA" val="v5.2.9"/>
</p:tagLst>
</file>

<file path=ppt/tags/tag79.xml><?xml version="1.0" encoding="utf-8"?>
<p:tagLst xmlns:p="http://schemas.openxmlformats.org/presentationml/2006/main">
  <p:tag name="PA" val="v5.2.9"/>
</p:tagLst>
</file>

<file path=ppt/tags/tag8.xml><?xml version="1.0" encoding="utf-8"?>
<p:tagLst xmlns:p="http://schemas.openxmlformats.org/presentationml/2006/main">
  <p:tag name="PA" val="v5.2.9"/>
</p:tagLst>
</file>

<file path=ppt/tags/tag80.xml><?xml version="1.0" encoding="utf-8"?>
<p:tagLst xmlns:p="http://schemas.openxmlformats.org/presentationml/2006/main">
  <p:tag name="commondata" val="eyJoZGlkIjoiNjZhNTI4ODhlNTA4MmU2M2I1NDIyMmIzZDdlOTBlYjgifQ=="/>
</p:tagLst>
</file>

<file path=ppt/tags/tag9.xml><?xml version="1.0" encoding="utf-8"?>
<p:tagLst xmlns:p="http://schemas.openxmlformats.org/presentationml/2006/main">
  <p:tag name="PA" val="v5.2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7205</Words>
  <Application>WPS 演示</Application>
  <PresentationFormat>宽屏</PresentationFormat>
  <Paragraphs>932</Paragraphs>
  <Slides>47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111</vt:i4>
      </vt:variant>
      <vt:variant>
        <vt:lpstr>幻灯片标题</vt:lpstr>
      </vt:variant>
      <vt:variant>
        <vt:i4>47</vt:i4>
      </vt:variant>
    </vt:vector>
  </HeadingPairs>
  <TitlesOfParts>
    <vt:vector size="176" baseType="lpstr">
      <vt:lpstr>Arial</vt:lpstr>
      <vt:lpstr>宋体</vt:lpstr>
      <vt:lpstr>Wingdings</vt:lpstr>
      <vt:lpstr>字魂36号-正文宋楷</vt:lpstr>
      <vt:lpstr>微软雅黑</vt:lpstr>
      <vt:lpstr>黑体</vt:lpstr>
      <vt:lpstr>Calibri</vt:lpstr>
      <vt:lpstr>华文中宋</vt:lpstr>
      <vt:lpstr>方正大标宋简体</vt:lpstr>
      <vt:lpstr>华文隶书</vt:lpstr>
      <vt:lpstr>Times New Roman</vt:lpstr>
      <vt:lpstr>Symbol</vt:lpstr>
      <vt:lpstr>Wingdings</vt:lpstr>
      <vt:lpstr>Arial Unicode MS</vt:lpstr>
      <vt:lpstr>楷体_GB2312</vt:lpstr>
      <vt:lpstr>新宋体</vt:lpstr>
      <vt:lpstr>等线</vt:lpstr>
      <vt:lpstr>Office 主题​​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Equation.3</vt:lpstr>
      <vt:lpstr>Equation.DSMT4</vt:lpstr>
      <vt:lpstr>Equation.DSMT4</vt:lpstr>
      <vt:lpstr>Equation.DSMT4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Equation.3</vt:lpstr>
      <vt:lpstr>Equation.3</vt:lpstr>
      <vt:lpstr>Equation.3</vt:lpstr>
      <vt:lpstr>Equation.3</vt:lpstr>
      <vt:lpstr>Equation.3</vt:lpstr>
      <vt:lpstr>Equation.3</vt:lpstr>
      <vt:lpstr>Equation.3</vt:lpstr>
      <vt:lpstr>Equation.DSMT4</vt:lpstr>
      <vt:lpstr>Equation.DSMT4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孙岩</cp:lastModifiedBy>
  <cp:revision>206</cp:revision>
  <dcterms:created xsi:type="dcterms:W3CDTF">2022-03-18T02:23:00Z</dcterms:created>
  <dcterms:modified xsi:type="dcterms:W3CDTF">2024-09-28T10:35:43Z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919E7F9FD3C640A9AA437CA2AE180CB0</vt:lpwstr>
  </property>
  <property fmtid="{D5CDD505-2E9C-101B-9397-08002B2CF9AE}" pid="3" name="KSOProductBuildVer">
    <vt:lpwstr>2052-12.1.0.18240</vt:lpwstr>
  </property>
  <property fmtid="{D5CDD505-2E9C-101B-9397-08002B2CF9AE}" pid="4" name="commondata">
    <vt:lpwstr>eyJoZGlkIjoiZWZkODBiMGY1YmQ1MDgyN2Q2NGE3YzQ0YzI2NDc4MmYifQ==</vt:lpwstr>
  </property>
</Properties>
</file>

<file path=docProps/thumbnail.jpeg>
</file>